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58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59" r:id="rId23"/>
    <p:sldId id="280" r:id="rId24"/>
    <p:sldId id="281" r:id="rId25"/>
    <p:sldId id="257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5"/>
    <p:restoredTop sz="94661"/>
  </p:normalViewPr>
  <p:slideViewPr>
    <p:cSldViewPr snapToGrid="0">
      <p:cViewPr>
        <p:scale>
          <a:sx n="132" d="100"/>
          <a:sy n="132" d="100"/>
        </p:scale>
        <p:origin x="152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6A6A-FC67-0A5D-4F17-367AF4616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280" y="1122362"/>
            <a:ext cx="5506720" cy="3086669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EA921-EED9-0285-A772-20046E674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280" y="4209032"/>
            <a:ext cx="5506720" cy="104876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6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DAAF-9973-C174-BB51-B2BA89F6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032E5-4414-EE1C-DF84-38FD25758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AF2F-C4CE-7DC9-CA91-786CA910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020AE-5DB7-4926-B5C5-BFE92A014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D931-C01E-F2BE-204F-216AD184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891F9-A670-72BA-2097-CFFD5BB3C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6E72E-9099-20A6-F2F0-9D6767B73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B3585-18C3-2319-F604-F3D634E4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C2F28-2C53-752E-6DA8-84E3872C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33139-C5E6-970F-B56E-82CEAAE7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5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97339-5DFC-3DD2-7935-D5B5BAF8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6AC5C-5158-7B0F-3FE6-56548819A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39058-EB2F-1E81-693F-144EBBA7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F2792-9DDC-D95B-56EF-948202F1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6C76E-858B-4318-4FCC-0561AEA10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3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38E9-F195-FF94-21A8-6E6BC298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AF74D-BCCA-19EC-7362-6A82A867E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B04D3-F007-7EAD-92C8-A165781A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00DE8-A1E8-199A-0F56-5EDA5B59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863D-8DCE-6AC8-4875-1532372B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DDE8-3339-BF43-88B9-6624F841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7C7E9-04F0-7E89-C75A-0F1994F32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ABBAF-E586-1614-C7D5-7266B0F22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2EA6B-99F4-5C74-289E-7A9522C5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CBF8E-63C0-B45C-EC34-BDDB396F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58020-AF98-7CF9-522A-AA4634E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1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C122-F091-8B84-754E-D0EFEA47D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D0D06-768D-7389-CB10-ABAB1C4F6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6C861-0E03-174D-2DDD-8A3BF8154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C7F82-8238-A553-8F4F-7908BC385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05C60-D5C8-07E9-F2A5-63CF16E9B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4342BE-0659-8586-2F23-8BD7F349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85462-42E4-A1B2-0A4E-AD788A8C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27DF6-E4DE-E72C-8705-3AC3C27D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953F-22CB-78A5-986C-51287A8A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9F7D8-5015-1AEC-5147-CCC5E11A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37330-5F67-F506-C0A5-988F8B5D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AE64C-2998-B570-F52F-44464015A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E3492-BF2F-FF2B-B387-2CF3A75A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6023D-D0FC-79D0-02E5-1A4D3246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69A78-65D7-CF57-B69C-4EDACEE7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3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4C09-2908-5458-46D2-A9A0FFA4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500B5-3DCA-3174-D67D-B4826A2C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B7FFF-ED95-E9E7-3AC6-EDFA2677C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49873-1B74-DD29-3DBB-6E4E1371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C3431-CA78-C926-775D-4032FCF9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7603B-E20A-2DBA-FF5D-F19343F9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8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6FB9-95DD-916A-1D9C-0468AFE7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D9CA5-0200-91E8-1DAD-1D0033383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21AF9-302E-31D0-7FCF-21985D680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0BB2F-2AF8-BB85-EBC5-55D2CE7A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2157F-9B79-D3C6-B5E5-980536B1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C9B89-F2B4-9E67-05ED-DDEAC0CF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3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D496C-1767-049B-3A1D-DAC12E4FB11C}"/>
              </a:ext>
            </a:extLst>
          </p:cNvPr>
          <p:cNvSpPr/>
          <p:nvPr/>
        </p:nvSpPr>
        <p:spPr>
          <a:xfrm>
            <a:off x="-22381" y="6356350"/>
            <a:ext cx="12236761" cy="549608"/>
          </a:xfrm>
          <a:prstGeom prst="rect">
            <a:avLst/>
          </a:prstGeom>
          <a:solidFill>
            <a:srgbClr val="002060">
              <a:alpha val="81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1A66F-465F-EC57-B55D-75D060F1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83377-5808-6BE2-BC49-6FB2A3EA5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8E36E-2ABE-18BC-FCF0-3E03C182B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88A37B53-6A4F-B54A-829A-6012F22412A8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D7AC1-7633-0374-76B4-F1F25A532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94B0B-FE54-1205-ACEE-7F73F9056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fld id="{A35F7E4A-70E8-4840-948A-BD2C18083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0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2060"/>
          </a:solidFill>
          <a:latin typeface="Fira Sans" panose="020B0503050000020004" pitchFamily="34" charset="0"/>
          <a:ea typeface="Helvetica Neue Thin" panose="020B0403020202020204" pitchFamily="34" charset="0"/>
          <a:cs typeface="GILLSANS-MEDIUM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2060"/>
          </a:solidFill>
          <a:latin typeface="Fira Sans Light" panose="020B0403050000020004" pitchFamily="34" charset="0"/>
          <a:ea typeface="Source Serif 4 Light" panose="02040603050405020204" pitchFamily="18" charset="0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7EFE-7E23-01FD-CD0B-993643018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Clock Based Gravitational Wave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CA911-E105-8B48-C492-9A2970AB6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BBA9D-05E3-1042-4A2B-97ABC06D2579}"/>
              </a:ext>
            </a:extLst>
          </p:cNvPr>
          <p:cNvSpPr txBox="1"/>
          <p:nvPr/>
        </p:nvSpPr>
        <p:spPr>
          <a:xfrm>
            <a:off x="1425388" y="699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4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DC7D-0F13-A04B-EF34-450B0E66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Doppler Tracking</a:t>
            </a:r>
          </a:p>
        </p:txBody>
      </p:sp>
      <p:pic>
        <p:nvPicPr>
          <p:cNvPr id="5" name="Content Placeholder 4" descr="A diagram of a waveform&#10;&#10;AI-generated content may be incorrect.">
            <a:extLst>
              <a:ext uri="{FF2B5EF4-FFF2-40B4-BE49-F238E27FC236}">
                <a16:creationId xmlns:a16="http://schemas.microsoft.com/office/drawing/2014/main" id="{CE1CDB77-37A0-9CA1-6303-FFD2CA74A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3556" y="518535"/>
            <a:ext cx="6222667" cy="5820930"/>
          </a:xfrm>
        </p:spPr>
      </p:pic>
      <p:sp>
        <p:nvSpPr>
          <p:cNvPr id="6" name="In order to use 87Sr as an optical clock, we need an extremely stable 698 nm laser. The coherence time of the laser sets an upper limit to Ramsey interrogation">
            <a:extLst>
              <a:ext uri="{FF2B5EF4-FFF2-40B4-BE49-F238E27FC236}">
                <a16:creationId xmlns:a16="http://schemas.microsoft.com/office/drawing/2014/main" id="{72B8DAFF-0046-6AF8-C4A3-4B767AFC9110}"/>
              </a:ext>
            </a:extLst>
          </p:cNvPr>
          <p:cNvSpPr txBox="1"/>
          <p:nvPr/>
        </p:nvSpPr>
        <p:spPr>
          <a:xfrm>
            <a:off x="838200" y="1829233"/>
            <a:ext cx="4130634" cy="367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sz="2400" dirty="0"/>
              <a:t>Frequency difference due to the doppler shift induced by gravitational wave is averaged over measurement time 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endParaRPr lang="en-US" sz="2400" dirty="0"/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sz="2400" dirty="0"/>
              <a:t>Dynamical Decoupling allows to add phase from every cycle by flipping the sign of the measured frequency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0620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7E03-25D3-CEA9-D8A0-E1B01C66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27CA6-E6C8-89DA-DA17-B1F5704C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1" y="1925781"/>
            <a:ext cx="5264735" cy="831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7104A7-51BD-6D22-1CE1-9FDD16C8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394" y="3510490"/>
            <a:ext cx="4047309" cy="1180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9089A0-B607-4925-2D76-E94F0885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25476"/>
            <a:ext cx="6276109" cy="4710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39CB8-6109-4420-013F-97225208B7DB}"/>
              </a:ext>
            </a:extLst>
          </p:cNvPr>
          <p:cNvSpPr txBox="1"/>
          <p:nvPr/>
        </p:nvSpPr>
        <p:spPr>
          <a:xfrm>
            <a:off x="9431384" y="1438903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Sans Medium" panose="020B0503050000020004" pitchFamily="34" charset="0"/>
              </a:rPr>
              <a:t>d = 10</a:t>
            </a:r>
            <a:r>
              <a:rPr lang="en-US" baseline="30000" dirty="0">
                <a:latin typeface="Fira Sans Medium" panose="020B0503050000020004" pitchFamily="34" charset="0"/>
              </a:rPr>
              <a:t>10</a:t>
            </a:r>
            <a:r>
              <a:rPr lang="en-US" dirty="0">
                <a:latin typeface="Fira Sans Medium" panose="020B0503050000020004" pitchFamily="34" charset="0"/>
              </a:rPr>
              <a:t> m </a:t>
            </a:r>
          </a:p>
        </p:txBody>
      </p:sp>
    </p:spTree>
    <p:extLst>
      <p:ext uri="{BB962C8B-B14F-4D97-AF65-F5344CB8AC3E}">
        <p14:creationId xmlns:p14="http://schemas.microsoft.com/office/powerpoint/2010/main" val="1129986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BCA3B-009C-4F40-C0E8-58DDC5691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4778" y="1100335"/>
            <a:ext cx="6879876" cy="51636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48982-3110-A75B-F6F0-42C6BCC4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Noise Sources</a:t>
            </a:r>
          </a:p>
        </p:txBody>
      </p:sp>
      <p:sp>
        <p:nvSpPr>
          <p:cNvPr id="6" name="In order to use 87Sr as an optical clock, we need an extremely stable 698 nm laser. The coherence time of the laser sets an upper limit to Ramsey interrogation">
            <a:extLst>
              <a:ext uri="{FF2B5EF4-FFF2-40B4-BE49-F238E27FC236}">
                <a16:creationId xmlns:a16="http://schemas.microsoft.com/office/drawing/2014/main" id="{B707866C-BC40-11A0-9649-A7E32F556F10}"/>
              </a:ext>
            </a:extLst>
          </p:cNvPr>
          <p:cNvSpPr txBox="1"/>
          <p:nvPr/>
        </p:nvSpPr>
        <p:spPr>
          <a:xfrm>
            <a:off x="291633" y="1788350"/>
            <a:ext cx="5804367" cy="401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Quantum projection noise due to the binomial distribution of a finite number of atoms on measurement.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More atoms = Less Noise.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Averages down as 1/sqrt(t)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Residual laser noise from the control loop that locks the two lasers.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More photons = Less noise.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i="1" dirty="0"/>
              <a:t>Averages down as 1/sqrt(t) when uncorrelated between measurements, 1/t when correlated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966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3F084E-F61B-AC59-0FA6-8AC4B336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34" y="3166819"/>
            <a:ext cx="4211379" cy="3160818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B400AE-BB6E-1B1D-8A34-4CD78FE45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7212" y="1600200"/>
            <a:ext cx="3932237" cy="381158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 N = 1e7 </a:t>
            </a:r>
          </a:p>
          <a:p>
            <a:r>
              <a:rPr lang="en-US" sz="2400" dirty="0"/>
              <a:t>h =1e-20</a:t>
            </a:r>
          </a:p>
          <a:p>
            <a:r>
              <a:rPr lang="en-US" sz="2400" dirty="0"/>
              <a:t>Laser Noise : 1 </a:t>
            </a:r>
            <a:r>
              <a:rPr lang="en-US" sz="2400" dirty="0" err="1"/>
              <a:t>mHz</a:t>
            </a:r>
            <a:r>
              <a:rPr lang="en-US" sz="2400" dirty="0"/>
              <a:t> linewidth, 0.1 </a:t>
            </a:r>
            <a:r>
              <a:rPr lang="en-US" sz="2400" dirty="0" err="1"/>
              <a:t>nW</a:t>
            </a:r>
            <a:r>
              <a:rPr lang="en-US" sz="2400" dirty="0"/>
              <a:t> at PLL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821318-FD26-CFE8-66A1-9D1F4DDD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93" y="10858"/>
            <a:ext cx="3932237" cy="1600200"/>
          </a:xfrm>
        </p:spPr>
        <p:txBody>
          <a:bodyPr/>
          <a:lstStyle/>
          <a:p>
            <a:r>
              <a:rPr lang="en-US" dirty="0"/>
              <a:t>Frequency Estimation</a:t>
            </a:r>
          </a:p>
        </p:txBody>
      </p:sp>
      <p:pic>
        <p:nvPicPr>
          <p:cNvPr id="10" name="Picture 2" descr="Sine Wave Images – Browse 27,388 Stock Photos, Vectors, and Video | Adobe  Stock">
            <a:extLst>
              <a:ext uri="{FF2B5EF4-FFF2-40B4-BE49-F238E27FC236}">
                <a16:creationId xmlns:a16="http://schemas.microsoft.com/office/drawing/2014/main" id="{C9B79F41-CCFD-CA31-5E8B-31B4203C8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4444" l="9167" r="91389">
                        <a14:foregroundMark x1="49583" y1="31389" x2="39167" y2="56944"/>
                        <a14:foregroundMark x1="39167" y1="56944" x2="58472" y2="76389"/>
                        <a14:foregroundMark x1="58472" y1="76389" x2="85694" y2="67778"/>
                        <a14:foregroundMark x1="85694" y1="67778" x2="58472" y2="16111"/>
                        <a14:foregroundMark x1="58472" y1="16111" x2="37778" y2="1389"/>
                        <a14:foregroundMark x1="37778" y1="1389" x2="18333" y2="15278"/>
                        <a14:foregroundMark x1="18333" y1="15278" x2="6111" y2="64444"/>
                        <a14:foregroundMark x1="6111" y1="64444" x2="18056" y2="93611"/>
                        <a14:foregroundMark x1="18056" y1="93611" x2="18889" y2="94722"/>
                        <a14:foregroundMark x1="86389" y1="25556" x2="3611" y2="23889"/>
                        <a14:foregroundMark x1="3611" y1="23889" x2="2639" y2="63333"/>
                        <a14:foregroundMark x1="2639" y1="63333" x2="11944" y2="99722"/>
                        <a14:foregroundMark x1="11944" y1="99722" x2="91389" y2="91111"/>
                        <a14:foregroundMark x1="91389" y1="91111" x2="28472" y2="29444"/>
                        <a14:foregroundMark x1="28472" y1="29444" x2="27083" y2="43611"/>
                        <a14:foregroundMark x1="82361" y1="38056" x2="86667" y2="72778"/>
                        <a14:foregroundMark x1="86667" y1="72778" x2="86944" y2="73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17" b="24117"/>
          <a:stretch>
            <a:fillRect/>
          </a:stretch>
        </p:blipFill>
        <p:spPr bwMode="auto">
          <a:xfrm>
            <a:off x="-61498" y="3698656"/>
            <a:ext cx="3932237" cy="155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A6FEDAA-DE26-FDEC-FBF7-34AA2834F009}"/>
              </a:ext>
            </a:extLst>
          </p:cNvPr>
          <p:cNvGrpSpPr/>
          <p:nvPr/>
        </p:nvGrpSpPr>
        <p:grpSpPr>
          <a:xfrm>
            <a:off x="247212" y="4162837"/>
            <a:ext cx="3783181" cy="1193413"/>
            <a:chOff x="947886" y="5229646"/>
            <a:chExt cx="3783181" cy="119341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94B823-A5F3-1824-E3EC-1436995A7887}"/>
                </a:ext>
              </a:extLst>
            </p:cNvPr>
            <p:cNvGrpSpPr/>
            <p:nvPr/>
          </p:nvGrpSpPr>
          <p:grpSpPr>
            <a:xfrm>
              <a:off x="947886" y="5229646"/>
              <a:ext cx="947096" cy="1184535"/>
              <a:chOff x="947886" y="5229646"/>
              <a:chExt cx="947096" cy="118453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36C74B7-24C3-3C3A-27A3-752EFFC09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D6B3D75-0E2E-24A3-E2EE-9F4AF7622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E5FB82A-EE92-B3DF-4E1D-C4ACF7900F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156D59D-D718-4B04-0B9C-7175492CA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DF63D57-BB3F-A9E2-8D40-B1819CD25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345B6A8-216A-0A48-2C74-BA3920CB1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C11607F-AAC8-728C-0D8C-E8B7CAD5F9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DED3FF6-8FB7-BFE2-80BA-F52353A356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F35FA3-0955-D395-6FFB-3D2F1F10AF51}"/>
                </a:ext>
              </a:extLst>
            </p:cNvPr>
            <p:cNvGrpSpPr/>
            <p:nvPr/>
          </p:nvGrpSpPr>
          <p:grpSpPr>
            <a:xfrm>
              <a:off x="1894975" y="5234084"/>
              <a:ext cx="947096" cy="1184535"/>
              <a:chOff x="947886" y="5229646"/>
              <a:chExt cx="947096" cy="1184535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31D8CA2-48B3-708A-8262-DB52994FA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2AFFF41-9A1F-FE12-F962-E09432052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379D5C9-DBC3-2972-AE90-5EFB93655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B3D14C1-55CA-8CDE-A25E-841007969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AA2B617-6A72-6AAC-FA55-9E7039A4BA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78C74C1-5D2D-2A62-2935-C3B6E5BFA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CC8134A-1FC6-584A-7852-88C26B311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BDEF0CC-3322-065F-EB54-2BD3C5241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54E060-E1B9-15E7-924F-C0D52B3667D3}"/>
                </a:ext>
              </a:extLst>
            </p:cNvPr>
            <p:cNvGrpSpPr/>
            <p:nvPr/>
          </p:nvGrpSpPr>
          <p:grpSpPr>
            <a:xfrm>
              <a:off x="2841708" y="5238524"/>
              <a:ext cx="947096" cy="1184535"/>
              <a:chOff x="947886" y="5229646"/>
              <a:chExt cx="947096" cy="1184535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2101BB1-5D51-2A29-3C88-318CE21DB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807DA89-5F36-294F-867A-861E5CFE5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9BAD7C1-1006-2836-1AAF-0468374BE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0867A9-88DB-51BB-EA6D-F73A7C8E22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A8FA6A3-51EE-15EC-4D2F-133B5D6F8F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4D1EB2F-CC59-FE50-4227-271D5B72F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F0DBB9B-D9DD-2FAA-EF78-5B68E072D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113C429-A36E-105D-C390-369CAC92C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4A87C1-D6BC-6292-7237-DBA2BAB498FF}"/>
                </a:ext>
              </a:extLst>
            </p:cNvPr>
            <p:cNvGrpSpPr/>
            <p:nvPr/>
          </p:nvGrpSpPr>
          <p:grpSpPr>
            <a:xfrm>
              <a:off x="3783971" y="5238524"/>
              <a:ext cx="947096" cy="1184535"/>
              <a:chOff x="947886" y="5229646"/>
              <a:chExt cx="947096" cy="1184535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908D396-E8E0-5F43-40C0-D3E1FBC42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94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F2F2CD0-5FC0-69C9-2BC4-59EDFE86D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6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2F56941-292B-06B6-7392-7018E3838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8" y="5371518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54EB700-762F-A210-3E27-72D9C467D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10" y="5373001"/>
                <a:ext cx="23677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7173818-AEB2-1589-D8E2-C7DBC2BE3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4665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7A2568D-F515-8712-ADBF-F8541D524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436" y="5229647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EE4F175-2990-46A5-18B4-D219B6F8BD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8206" y="5229646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C91AA5E-163F-D0C1-080C-C3790D625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86" y="5238524"/>
                <a:ext cx="1" cy="11756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31CA90E-53DC-60A6-C643-3BA4A00614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42"/>
          <a:stretch>
            <a:fillRect/>
          </a:stretch>
        </p:blipFill>
        <p:spPr>
          <a:xfrm>
            <a:off x="4187468" y="149859"/>
            <a:ext cx="4471001" cy="30992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F6FD50-9E8D-D553-B8C8-D2920A3A6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388" y="3608913"/>
            <a:ext cx="3343481" cy="2509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347EB3-E51F-7CAE-774B-D0C34932BAA6}"/>
              </a:ext>
            </a:extLst>
          </p:cNvPr>
          <p:cNvSpPr txBox="1"/>
          <p:nvPr/>
        </p:nvSpPr>
        <p:spPr>
          <a:xfrm>
            <a:off x="5801388" y="5199422"/>
            <a:ext cx="613954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Light" panose="020B0403050000020004" pitchFamily="34" charset="0"/>
                <a:ea typeface="Source Serif 4 Light" panose="02040603050405020204" pitchFamily="18" charset="0"/>
                <a:cs typeface="Gill Sans Light" panose="020B0302020104020203" pitchFamily="34" charset="-79"/>
              </a:rPr>
              <a:t>T = 5s</a:t>
            </a:r>
          </a:p>
        </p:txBody>
      </p:sp>
    </p:spTree>
    <p:extLst>
      <p:ext uri="{BB962C8B-B14F-4D97-AF65-F5344CB8AC3E}">
        <p14:creationId xmlns:p14="http://schemas.microsoft.com/office/powerpoint/2010/main" val="246956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A2B4-067E-DC81-EB57-DE249562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682D4D15-800D-C5F9-EDAA-60FEBD98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3539772" y="938318"/>
            <a:ext cx="5481226" cy="3617720"/>
          </a:xfrm>
          <a:prstGeom prst="rect">
            <a:avLst/>
          </a:prstGeom>
        </p:spPr>
      </p:pic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FA16711-7DF3-1D4C-E7DE-2C70BA649BB9}"/>
              </a:ext>
            </a:extLst>
          </p:cNvPr>
          <p:cNvGrpSpPr/>
          <p:nvPr/>
        </p:nvGrpSpPr>
        <p:grpSpPr>
          <a:xfrm>
            <a:off x="3142696" y="1210077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A8199E3B-E444-EC51-D12E-6FBEC8A765AA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8CBF4104-D9D9-A411-7EA3-9FCDAEF6996E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5DEF5ABD-9FAD-69A7-CCBC-EAAD8399B781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01E1662C-C608-2E66-8943-7F0863B5A1FF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1164AE0A-FF93-E196-2BA4-DBD3A294638F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3971C0B1-B3A7-F9A5-B1D9-923CA59F3EFC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29361B0F-EE76-33BE-A409-AB0AA0648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B219506D-0BD4-5132-DB40-E53BF9B0A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FB6890A5-6792-A35B-CB1E-F8E67B7D2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3F5A9413-ED86-E901-7E12-1A907B884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336D5B76-42CC-E51F-464A-EC25295DAFF7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2EB7DCF6-FA1B-7D29-9D20-EA721DA2A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A16E9135-19A9-E42A-73E2-CE018F3A12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17996082-8568-3993-DC85-83B994B6AF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0A9C9B35-6C6A-0069-B405-DF56E03DF5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A8BE93EB-A585-D6ED-C684-F82660B8AA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8BCF97FB-B793-FB2F-5F24-67602C1CF89F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224B7DC9-A95B-18A7-B4B2-02B80033B7B5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40670677-E0C4-15E4-9042-F5822647D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127B595C-66C4-7701-8CDD-464B687964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E155A1FB-0DBF-AD54-A1A8-754C30BCBF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324958A7-D04B-5D75-3743-CFC09567F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95" name="TextBox 1094">
            <a:extLst>
              <a:ext uri="{FF2B5EF4-FFF2-40B4-BE49-F238E27FC236}">
                <a16:creationId xmlns:a16="http://schemas.microsoft.com/office/drawing/2014/main" id="{77E9E338-3822-4D1C-E3A2-1F21DA2FC151}"/>
              </a:ext>
            </a:extLst>
          </p:cNvPr>
          <p:cNvSpPr txBox="1"/>
          <p:nvPr/>
        </p:nvSpPr>
        <p:spPr>
          <a:xfrm>
            <a:off x="3332029" y="4934362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A3A4E9-C5B9-CF2A-1F97-DC654DC5CB88}"/>
              </a:ext>
            </a:extLst>
          </p:cNvPr>
          <p:cNvGrpSpPr/>
          <p:nvPr/>
        </p:nvGrpSpPr>
        <p:grpSpPr>
          <a:xfrm>
            <a:off x="3361995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6C688C-C4A6-FB81-A9C5-2B10ABBBE1BF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56C688C-C4A6-FB81-A9C5-2B10ABBBE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30A0FB-C279-423E-8185-237889738DF5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A30A0FB-C279-423E-8185-237889738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F64A2B-815A-647E-4527-ADB8E86E2D5B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6F64A2B-815A-647E-4527-ADB8E86E2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2606AD1-8327-3659-FE50-64D5F0C7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79" y="-753447"/>
            <a:ext cx="3932237" cy="1600200"/>
          </a:xfrm>
        </p:spPr>
        <p:txBody>
          <a:bodyPr/>
          <a:lstStyle/>
          <a:p>
            <a:r>
              <a:rPr lang="en-US" dirty="0"/>
              <a:t>Phase Estimation</a:t>
            </a:r>
          </a:p>
        </p:txBody>
      </p:sp>
    </p:spTree>
    <p:extLst>
      <p:ext uri="{BB962C8B-B14F-4D97-AF65-F5344CB8AC3E}">
        <p14:creationId xmlns:p14="http://schemas.microsoft.com/office/powerpoint/2010/main" val="751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D2F2DE48-9F0C-CFEA-A634-3888A713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A2078D00-CD7E-CAB9-3EAF-99BB07B93D69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B4081CC8-EC85-8A2B-19CD-28B9746ADEC5}"/>
              </a:ext>
            </a:extLst>
          </p:cNvPr>
          <p:cNvGrpSpPr/>
          <p:nvPr/>
        </p:nvGrpSpPr>
        <p:grpSpPr>
          <a:xfrm>
            <a:off x="801278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F87811AD-E055-6886-0EEC-2BB805C80797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6D179530-8DF2-B5E9-01EE-67ADB71547FB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AA83178C-F36F-0CE4-C3EC-643652DF43BA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81322D4C-4F45-D92E-BA0E-BDEC6AEC87FC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6A389C1A-0C44-7A6B-D2D8-C6C6BAB87A78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CA230727-F04E-5735-9C5C-D64A5F2A3429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6A73E919-0A73-CB09-6CAA-EE9C005715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A185EED8-4562-B2BE-280A-80DCB7FAE0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93294D16-5D97-145F-564F-6C3F06B33E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D75BE8AB-D89A-6895-51B1-13ACE0176B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2008F49B-7E81-DE50-F49A-25A55D2B02E4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17E656B6-C798-D5D9-AFCE-0E35B44D4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DE3892B0-D04E-EABE-DB5A-482B8D6C0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09BF0329-AC1B-7621-8938-D5CADF8640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C26267E9-2524-1E80-F91C-25189551A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1CB8B77D-E66E-C9F5-EAD9-E9D2BE6A4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C4420E55-BAAF-127A-9561-20D6FE77C6AE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B5F3927F-D47D-CE0D-0509-635DFB88C5A6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00A1CC2C-83F4-D703-DC8D-BBEECD8B7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C2CD88DD-054A-2D09-CEE5-689F43F789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A9016E83-698F-8451-0EC2-3E221AD125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B88E8EFC-872D-5045-DBFD-B2A0EFBFE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253A8EB-B01E-4004-7E9E-7418DE11F13B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A80DE28A-7A53-CB80-FDF3-802AC21E5735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5D531139-48CD-9CB2-2F81-253BFB7E040F}"/>
              </a:ext>
            </a:extLst>
          </p:cNvPr>
          <p:cNvSpPr txBox="1"/>
          <p:nvPr/>
        </p:nvSpPr>
        <p:spPr>
          <a:xfrm>
            <a:off x="1635128" y="4920507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endParaRPr lang="en-US" sz="3600" baseline="-25000" dirty="0">
              <a:latin typeface="Fira Sans" panose="020B0503050000020004" pitchFamily="34" charset="0"/>
            </a:endParaRPr>
          </a:p>
        </p:txBody>
      </p: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720DD8C8-49F7-FC4A-B83F-33D2EF36BFAC}"/>
              </a:ext>
            </a:extLst>
          </p:cNvPr>
          <p:cNvCxnSpPr>
            <a:cxnSpLocks/>
          </p:cNvCxnSpPr>
          <p:nvPr/>
        </p:nvCxnSpPr>
        <p:spPr>
          <a:xfrm flipH="1">
            <a:off x="2131995" y="5243672"/>
            <a:ext cx="1497896" cy="0"/>
          </a:xfrm>
          <a:prstGeom prst="line">
            <a:avLst/>
          </a:prstGeom>
          <a:ln w="571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DDB810A7-C2DC-A6A0-B30E-FE162E51BEE1}"/>
                  </a:ext>
                </a:extLst>
              </p:cNvPr>
              <p:cNvSpPr txBox="1"/>
              <p:nvPr/>
            </p:nvSpPr>
            <p:spPr>
              <a:xfrm>
                <a:off x="1015832" y="4567153"/>
                <a:ext cx="372654" cy="45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1" name="TextBox 1100">
                <a:extLst>
                  <a:ext uri="{FF2B5EF4-FFF2-40B4-BE49-F238E27FC236}">
                    <a16:creationId xmlns:a16="http://schemas.microsoft.com/office/drawing/2014/main" id="{DDB810A7-C2DC-A6A0-B30E-FE162E51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32" y="4567153"/>
                <a:ext cx="372654" cy="45839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D0D92B74-B77E-AE1C-7151-030192B604BD}"/>
                  </a:ext>
                </a:extLst>
              </p:cNvPr>
              <p:cNvSpPr txBox="1"/>
              <p:nvPr/>
            </p:nvSpPr>
            <p:spPr>
              <a:xfrm>
                <a:off x="4689076" y="4562808"/>
                <a:ext cx="372654" cy="45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3" name="TextBox 1102">
                <a:extLst>
                  <a:ext uri="{FF2B5EF4-FFF2-40B4-BE49-F238E27FC236}">
                    <a16:creationId xmlns:a16="http://schemas.microsoft.com/office/drawing/2014/main" id="{D0D92B74-B77E-AE1C-7151-030192B6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076" y="4562808"/>
                <a:ext cx="372654" cy="45839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FB0E6356-85F1-48AD-3412-40C4AED48BC4}"/>
                  </a:ext>
                </a:extLst>
              </p:cNvPr>
              <p:cNvSpPr txBox="1"/>
              <p:nvPr/>
            </p:nvSpPr>
            <p:spPr>
              <a:xfrm>
                <a:off x="2841682" y="4485693"/>
                <a:ext cx="3726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04" name="TextBox 1103">
                <a:extLst>
                  <a:ext uri="{FF2B5EF4-FFF2-40B4-BE49-F238E27FC236}">
                    <a16:creationId xmlns:a16="http://schemas.microsoft.com/office/drawing/2014/main" id="{FB0E6356-85F1-48AD-3412-40C4AED48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682" y="4485693"/>
                <a:ext cx="372654" cy="523220"/>
              </a:xfrm>
              <a:prstGeom prst="rect">
                <a:avLst/>
              </a:prstGeom>
              <a:blipFill>
                <a:blip r:embed="rId5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2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94CB3-77DB-DC12-5246-A15E0756E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6B82C369-0FC9-5940-7273-DA70C8A4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8331BBD6-92F8-712B-D476-AF4A3A05325E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3DC0BDDF-B71E-46AA-7FA2-E7F112DF26F4}"/>
              </a:ext>
            </a:extLst>
          </p:cNvPr>
          <p:cNvGrpSpPr/>
          <p:nvPr/>
        </p:nvGrpSpPr>
        <p:grpSpPr>
          <a:xfrm>
            <a:off x="1107468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B3FD6347-1B89-E77C-C30A-50150E67FCBD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A72EFF7E-C81E-7A9B-D133-5BF9F051B034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A884EAF7-8F98-5668-DAD8-FC943F4E5575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6544374E-877A-DC0C-D131-6F439D883446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C3F99A78-29CF-F8F1-560D-EB49215EB52B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8FB43D84-F4A6-FCEE-3B36-FD721D87CFE8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0C528F66-EA49-15E4-262D-9FE28AD82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932FA22B-644A-AD97-B53E-D1704864B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9ED9498C-7155-9C2B-E570-45B42C43EE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F22831E8-2F9C-A687-3C19-AB9A9933B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A408E8CC-BED0-17FA-F4BD-0A1DF4F82FB7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85C58365-E044-1623-938E-5CA8201FA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B10FD5F9-FB82-F86F-0930-76790DE9C6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D9177F4B-8724-972C-0874-CAB2E3485F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198E3966-EB97-5F05-390D-A263987CF7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F0A98291-2E89-F775-CCA3-6337AE4399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FB421B36-5380-FF2D-4D92-70211181C719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1C1D8A43-EE44-4CCB-FFB1-1678897CF39C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9E96405D-9C52-B5AC-2847-A5B833BA4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EA4C9038-9FB0-7D95-DFE2-4FE143DFF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86CB730A-1789-ED0F-3B80-A0B9DB1AB0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BE6CD3A8-3B81-2991-78BF-B9469D24D0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ED3B6BB-2E9C-A4D7-CBBF-15D26F5545B8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E5289D-FF40-4D31-2629-40799F2BB60B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536504C-1786-33A0-EF57-349682C4F746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D86F70-0610-6A8A-F7FD-AD6167F39D3B}"/>
              </a:ext>
            </a:extLst>
          </p:cNvPr>
          <p:cNvGrpSpPr/>
          <p:nvPr/>
        </p:nvGrpSpPr>
        <p:grpSpPr>
          <a:xfrm>
            <a:off x="1328654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54BD4-5BC8-C772-6A1C-E76A1CAC74F2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154BD4-5BC8-C772-6A1C-E76A1CAC7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CA2559-B50C-935C-F0C9-66D1E7E77A97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CA2559-B50C-935C-F0C9-66D1E7E77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7DC989-A5B6-9B3D-2884-0657F6B13EA2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07DC989-A5B6-9B3D-2884-0657F6B13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827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B7667-2386-1EDD-9AD0-0E03DB47E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86F680-DA6C-78D5-D1AA-130A70379F07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3AA16C16-9C07-8893-29D6-DC129C52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415EB661-08B4-EE52-6DCE-A9BE1B5B7450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53200D6-B12B-2716-F79E-7755792CF48E}"/>
              </a:ext>
            </a:extLst>
          </p:cNvPr>
          <p:cNvGrpSpPr/>
          <p:nvPr/>
        </p:nvGrpSpPr>
        <p:grpSpPr>
          <a:xfrm>
            <a:off x="1675513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6686244A-5332-02D0-7A37-999DAF88C95F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07FEC480-4B1F-E180-2920-AE91C91E4892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6FEC9640-6796-899D-F448-C4B37828C5D5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BECC3ECF-8FDD-36DC-8298-A35B94CC3908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A35A9DF6-F09A-EFE8-05CB-7FD7B0C464DB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4EC55280-1F9F-8253-7BE8-8433AFDA5306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3274DF38-6F00-9557-FBCC-764DCAF78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B07C0C09-2DCD-326F-E873-F49888F7D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ADA047F6-26B2-3EDC-07E9-780AEC10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6E34FD0A-222C-0FB5-0619-046F2F376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158250C0-348B-3B80-9B78-C7E125AC6F6B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3BBD0E61-E345-9852-1595-CDF15DF2E7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B2B34C67-9D19-F8CD-28F1-BF885F82C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8B21000A-2C91-BE28-6BE7-D2F5B2C16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323E0FD6-1450-C853-8D30-50FADF48F0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63816228-65EC-0EAD-2A3B-65976C38F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C17A7776-965B-91B9-FEF4-416EA0A22F66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F3A80AB7-4ED5-91D6-5698-EB1506B7B260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0501A8BB-730E-A641-2EB5-F6B61D4C84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8F60B2FF-6A21-6B4C-F482-7E1AC3B4EE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7C6C556E-2395-C268-2645-06A7B83C9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4D409717-6BEA-962E-EE03-6391363E42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4AEE6686-9770-7C1F-5B1F-8A4D03F651AB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BC207F-302C-B01C-E7BF-ECA95414F2B3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99177-7B58-17E1-8496-BEBDB00914E6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A05CA0-AD20-B835-CC3B-AFD1391CC07C}"/>
              </a:ext>
            </a:extLst>
          </p:cNvPr>
          <p:cNvGrpSpPr/>
          <p:nvPr/>
        </p:nvGrpSpPr>
        <p:grpSpPr>
          <a:xfrm>
            <a:off x="1894141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06729-501D-49DF-A9F5-196BA0D0BB9C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F06729-501D-49DF-A9F5-196BA0D0B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B0EAF8-174D-8463-14A5-C442A5A4D0C5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FB0EAF8-174D-8463-14A5-C442A5A4D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1450B4-D228-2E0A-588E-CE627A131C70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1450B4-D228-2E0A-588E-CE627A131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2910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C77D1-221A-B8E4-3D89-FED96985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618CC5F4-91DE-BFDE-4FDD-91ED81C3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D07C006E-7976-E1A3-4266-6249D145463C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73CA316C-BA5B-54F1-5C2F-31CA38F16A81}"/>
              </a:ext>
            </a:extLst>
          </p:cNvPr>
          <p:cNvGrpSpPr/>
          <p:nvPr/>
        </p:nvGrpSpPr>
        <p:grpSpPr>
          <a:xfrm>
            <a:off x="2091155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B5545804-93B8-C39F-1633-EEC1CB6B114E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15E41429-BB5F-6401-225F-8B3652518861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428C8C89-4BD9-B2B0-A10C-A4CAFB48A991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3A65D9FE-2609-9CDB-B151-43634F250F89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805AA36D-E3C1-2040-E6D3-18B4F0ABE9DC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8AAD7CD5-F94F-EF6E-ECCC-AB39A1F379B8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50F042D1-D818-238E-8F51-346EF7EDA2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E03EE7E6-5AE3-2853-BBF0-D96EC5E71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FE5449B7-E989-A3C9-7500-1E2B2342A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4717F9B8-5674-6EC2-509F-6EA1AA35F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27F18C3E-1B85-5B0C-EA47-F50221539A19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C426C4DC-6428-0E53-A86A-19A5D59E59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5F9627F4-96FF-792E-6040-22EA39B77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CAF85BA4-35A3-4014-9D6C-77180CED6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BCCB6E02-A1B0-9951-956A-BED1690C5F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F0733847-4B32-CAF1-3C8B-F3D037EC7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EB094696-5688-E4FF-1683-93A3515ADB3B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BF0E00F0-3847-CE5E-2951-D67D83EFD16C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46049919-3244-8485-6276-A69AD97D0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10C2DE2E-DCF1-E3B7-B401-AB09EF0CF4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837DD933-C09A-EDD5-A9DA-433712824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1C4B32A4-5B8D-216B-E0CE-8C613BD4E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4FAFD8E-5988-36D5-2937-B5D6EE8EE927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44A6E7-E2AB-7BCD-4DBA-993E13DD1A35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46B3AC6-7BAD-0995-2524-F90BB9DE889E}"/>
              </a:ext>
            </a:extLst>
          </p:cNvPr>
          <p:cNvSpPr/>
          <p:nvPr/>
        </p:nvSpPr>
        <p:spPr>
          <a:xfrm>
            <a:off x="9184940" y="3429000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EB98BC-7D16-92DD-3CA5-161A4CF506FE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A150958-4814-92BC-536E-EB370111C691}"/>
              </a:ext>
            </a:extLst>
          </p:cNvPr>
          <p:cNvGrpSpPr/>
          <p:nvPr/>
        </p:nvGrpSpPr>
        <p:grpSpPr>
          <a:xfrm>
            <a:off x="2303214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B4A77AE-0E4E-F187-FE32-BCE612592222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B4A77AE-0E4E-F187-FE32-BCE612592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4BBF95-4165-FBC7-45F3-6BF221847B30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94BBF95-4165-FBC7-45F3-6BF221847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5A4EAF-9022-5634-501A-6CEA8F3C2C9E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5A4EAF-9022-5634-501A-6CEA8F3C2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2780B2-678B-F7E8-9239-FF55E011A3AE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0713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AA8C9-A61C-9E32-6F02-B78D6766D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line with a line in the center&#10;&#10;AI-generated content may be incorrect.">
            <a:extLst>
              <a:ext uri="{FF2B5EF4-FFF2-40B4-BE49-F238E27FC236}">
                <a16:creationId xmlns:a16="http://schemas.microsoft.com/office/drawing/2014/main" id="{21C55DAB-BA71-4212-A632-C18D8D5D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59" r="61231"/>
          <a:stretch>
            <a:fillRect/>
          </a:stretch>
        </p:blipFill>
        <p:spPr>
          <a:xfrm>
            <a:off x="1198354" y="924463"/>
            <a:ext cx="5481226" cy="3617720"/>
          </a:xfrm>
          <a:prstGeom prst="rect">
            <a:avLst/>
          </a:prstGeom>
        </p:spPr>
      </p:pic>
      <p:sp>
        <p:nvSpPr>
          <p:cNvPr id="1066" name="Oval 1065">
            <a:extLst>
              <a:ext uri="{FF2B5EF4-FFF2-40B4-BE49-F238E27FC236}">
                <a16:creationId xmlns:a16="http://schemas.microsoft.com/office/drawing/2014/main" id="{216E845B-9E46-A7B2-C9F3-7847605B2BAE}"/>
              </a:ext>
            </a:extLst>
          </p:cNvPr>
          <p:cNvSpPr/>
          <p:nvPr/>
        </p:nvSpPr>
        <p:spPr>
          <a:xfrm>
            <a:off x="7861609" y="116276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CFDBC781-CC43-FDA1-7F8C-EAFEC655AB39}"/>
              </a:ext>
            </a:extLst>
          </p:cNvPr>
          <p:cNvGrpSpPr/>
          <p:nvPr/>
        </p:nvGrpSpPr>
        <p:grpSpPr>
          <a:xfrm>
            <a:off x="2603775" y="1196222"/>
            <a:ext cx="4483963" cy="3752356"/>
            <a:chOff x="801278" y="1196222"/>
            <a:chExt cx="4483963" cy="3752356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C8729E60-A1AF-C108-2748-7E3951C05D94}"/>
                </a:ext>
              </a:extLst>
            </p:cNvPr>
            <p:cNvGrpSpPr/>
            <p:nvPr/>
          </p:nvGrpSpPr>
          <p:grpSpPr>
            <a:xfrm>
              <a:off x="1217208" y="1196222"/>
              <a:ext cx="3667844" cy="3246120"/>
              <a:chOff x="5246311" y="3255858"/>
              <a:chExt cx="900653" cy="913725"/>
            </a:xfrm>
          </p:grpSpPr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BA6E53D8-38A7-E064-7D58-C02C39F50D80}"/>
                  </a:ext>
                </a:extLst>
              </p:cNvPr>
              <p:cNvSpPr/>
              <p:nvPr/>
            </p:nvSpPr>
            <p:spPr>
              <a:xfrm>
                <a:off x="5246311" y="3255858"/>
                <a:ext cx="449259" cy="9137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0031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C8A423AD-7661-AA68-BA93-5ABF6E039EBA}"/>
                  </a:ext>
                </a:extLst>
              </p:cNvPr>
              <p:cNvSpPr/>
              <p:nvPr/>
            </p:nvSpPr>
            <p:spPr>
              <a:xfrm>
                <a:off x="5695570" y="3255858"/>
                <a:ext cx="451394" cy="913725"/>
              </a:xfrm>
              <a:prstGeom prst="rect">
                <a:avLst/>
              </a:prstGeom>
              <a:solidFill>
                <a:srgbClr val="FF0000">
                  <a:alpha val="4003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/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7167976F-3C6E-270B-057A-59C2D3367B4A}"/>
                </a:ext>
              </a:extLst>
            </p:cNvPr>
            <p:cNvGrpSpPr/>
            <p:nvPr/>
          </p:nvGrpSpPr>
          <p:grpSpPr>
            <a:xfrm>
              <a:off x="801278" y="4533622"/>
              <a:ext cx="4483963" cy="414956"/>
              <a:chOff x="801278" y="4533622"/>
              <a:chExt cx="4483963" cy="414956"/>
            </a:xfrm>
          </p:grpSpPr>
          <p:grpSp>
            <p:nvGrpSpPr>
              <p:cNvPr id="1071" name="Group 1070">
                <a:extLst>
                  <a:ext uri="{FF2B5EF4-FFF2-40B4-BE49-F238E27FC236}">
                    <a16:creationId xmlns:a16="http://schemas.microsoft.com/office/drawing/2014/main" id="{2D397414-89B2-104E-0139-9318F2A5C93D}"/>
                  </a:ext>
                </a:extLst>
              </p:cNvPr>
              <p:cNvGrpSpPr/>
              <p:nvPr/>
            </p:nvGrpSpPr>
            <p:grpSpPr>
              <a:xfrm>
                <a:off x="801278" y="4533907"/>
                <a:ext cx="1902165" cy="414303"/>
                <a:chOff x="801278" y="4533907"/>
                <a:chExt cx="1902165" cy="414303"/>
              </a:xfrm>
            </p:grpSpPr>
            <p:cxnSp>
              <p:nvCxnSpPr>
                <p:cNvPr id="1084" name="Straight Connector 1083">
                  <a:extLst>
                    <a:ext uri="{FF2B5EF4-FFF2-40B4-BE49-F238E27FC236}">
                      <a16:creationId xmlns:a16="http://schemas.microsoft.com/office/drawing/2014/main" id="{D70052F1-A49D-E1E0-3BA2-924B0E5A8A96}"/>
                    </a:ext>
                  </a:extLst>
                </p:cNvPr>
                <p:cNvCxnSpPr/>
                <p:nvPr/>
              </p:nvCxnSpPr>
              <p:spPr>
                <a:xfrm>
                  <a:off x="80127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5" name="Straight Connector 1084">
                  <a:extLst>
                    <a:ext uri="{FF2B5EF4-FFF2-40B4-BE49-F238E27FC236}">
                      <a16:creationId xmlns:a16="http://schemas.microsoft.com/office/drawing/2014/main" id="{42D906D0-FF0A-CEB1-E241-BDED0C31D3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6" name="Straight Connector 1085">
                  <a:extLst>
                    <a:ext uri="{FF2B5EF4-FFF2-40B4-BE49-F238E27FC236}">
                      <a16:creationId xmlns:a16="http://schemas.microsoft.com/office/drawing/2014/main" id="{62F7F304-5AC7-9135-984C-4FE284DDF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140634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7" name="Straight Connector 1086">
                  <a:extLst>
                    <a:ext uri="{FF2B5EF4-FFF2-40B4-BE49-F238E27FC236}">
                      <a16:creationId xmlns:a16="http://schemas.microsoft.com/office/drawing/2014/main" id="{5A54EB91-875D-AE26-EF68-FAB648795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8" name="Straight Connector 1087">
                  <a:extLst>
                    <a:ext uri="{FF2B5EF4-FFF2-40B4-BE49-F238E27FC236}">
                      <a16:creationId xmlns:a16="http://schemas.microsoft.com/office/drawing/2014/main" id="{93071505-F3BD-732A-2A56-533C9AA78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6849F0DF-9694-3C71-EAA1-857D33D9DB7D}"/>
                  </a:ext>
                </a:extLst>
              </p:cNvPr>
              <p:cNvGrpSpPr/>
              <p:nvPr/>
            </p:nvGrpSpPr>
            <p:grpSpPr>
              <a:xfrm>
                <a:off x="3198810" y="4533622"/>
                <a:ext cx="2086431" cy="414303"/>
                <a:chOff x="-478243" y="4533907"/>
                <a:chExt cx="2086431" cy="414303"/>
              </a:xfrm>
            </p:grpSpPr>
            <p:cxnSp>
              <p:nvCxnSpPr>
                <p:cNvPr id="1079" name="Straight Connector 1078">
                  <a:extLst>
                    <a:ext uri="{FF2B5EF4-FFF2-40B4-BE49-F238E27FC236}">
                      <a16:creationId xmlns:a16="http://schemas.microsoft.com/office/drawing/2014/main" id="{881E1EA3-2F7B-0CC6-9ACE-DEAFAD53B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-478243" y="4920792"/>
                  <a:ext cx="1590606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0" name="Straight Connector 1079">
                  <a:extLst>
                    <a:ext uri="{FF2B5EF4-FFF2-40B4-BE49-F238E27FC236}">
                      <a16:creationId xmlns:a16="http://schemas.microsoft.com/office/drawing/2014/main" id="{C11BD330-3335-9251-6BAA-377CCE0BB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544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1" name="Straight Connector 1080">
                  <a:extLst>
                    <a:ext uri="{FF2B5EF4-FFF2-40B4-BE49-F238E27FC236}">
                      <a16:creationId xmlns:a16="http://schemas.microsoft.com/office/drawing/2014/main" id="{ACEC90F1-BEB3-1F16-26B6-C6C2063E6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7103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2" name="Straight Connector 1081">
                  <a:extLst>
                    <a:ext uri="{FF2B5EF4-FFF2-40B4-BE49-F238E27FC236}">
                      <a16:creationId xmlns:a16="http://schemas.microsoft.com/office/drawing/2014/main" id="{A8B72525-92B5-5D25-4334-0640B8616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2691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3" name="Straight Connector 1082">
                  <a:extLst>
                    <a:ext uri="{FF2B5EF4-FFF2-40B4-BE49-F238E27FC236}">
                      <a16:creationId xmlns:a16="http://schemas.microsoft.com/office/drawing/2014/main" id="{2A13A534-0A6D-FD4F-4141-7D0ECAE078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7527" y="4560134"/>
                  <a:ext cx="281647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10CEFF4A-6E2B-1BEB-1657-DF42252ABE3D}"/>
                  </a:ext>
                </a:extLst>
              </p:cNvPr>
              <p:cNvGrpSpPr/>
              <p:nvPr/>
            </p:nvGrpSpPr>
            <p:grpSpPr>
              <a:xfrm>
                <a:off x="2576272" y="4534275"/>
                <a:ext cx="918035" cy="414303"/>
                <a:chOff x="744128" y="4533907"/>
                <a:chExt cx="918035" cy="414303"/>
              </a:xfrm>
            </p:grpSpPr>
            <p:cxnSp>
              <p:nvCxnSpPr>
                <p:cNvPr id="1074" name="Straight Connector 1073">
                  <a:extLst>
                    <a:ext uri="{FF2B5EF4-FFF2-40B4-BE49-F238E27FC236}">
                      <a16:creationId xmlns:a16="http://schemas.microsoft.com/office/drawing/2014/main" id="{E028DA34-0B01-FFAE-6814-7E4468B8E2CD}"/>
                    </a:ext>
                  </a:extLst>
                </p:cNvPr>
                <p:cNvCxnSpPr/>
                <p:nvPr/>
              </p:nvCxnSpPr>
              <p:spPr>
                <a:xfrm>
                  <a:off x="744128" y="4920792"/>
                  <a:ext cx="311085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DF1A6CBC-1F4E-F432-6A7E-0E8BAB598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290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DB7C3942-DFB7-1313-DD39-87093FF33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9174" y="4920792"/>
                  <a:ext cx="32298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7" name="Straight Connector 1076">
                  <a:extLst>
                    <a:ext uri="{FF2B5EF4-FFF2-40B4-BE49-F238E27FC236}">
                      <a16:creationId xmlns:a16="http://schemas.microsoft.com/office/drawing/2014/main" id="{3ECCC3B4-9B68-D02D-AAE7-73B3A74686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6666" y="4533907"/>
                  <a:ext cx="0" cy="414303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8" name="Straight Connector 1077">
                  <a:extLst>
                    <a:ext uri="{FF2B5EF4-FFF2-40B4-BE49-F238E27FC236}">
                      <a16:creationId xmlns:a16="http://schemas.microsoft.com/office/drawing/2014/main" id="{A8B05001-6930-5522-4A96-56D9D62EB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956" y="4560134"/>
                  <a:ext cx="3937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CCB47DD-6506-76AF-ED2C-0053F200F5F2}"/>
              </a:ext>
            </a:extLst>
          </p:cNvPr>
          <p:cNvSpPr/>
          <p:nvPr/>
        </p:nvSpPr>
        <p:spPr>
          <a:xfrm>
            <a:off x="8472272" y="1925155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77DB9F-2C30-2E0B-41B5-2FC51C10DF50}"/>
              </a:ext>
            </a:extLst>
          </p:cNvPr>
          <p:cNvSpPr/>
          <p:nvPr/>
        </p:nvSpPr>
        <p:spPr>
          <a:xfrm>
            <a:off x="8783158" y="2610139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9A4233A-CD1A-E10B-6E6E-A713986FE547}"/>
              </a:ext>
            </a:extLst>
          </p:cNvPr>
          <p:cNvSpPr/>
          <p:nvPr/>
        </p:nvSpPr>
        <p:spPr>
          <a:xfrm>
            <a:off x="9184940" y="3429000"/>
            <a:ext cx="278781" cy="2980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52D529-68A9-5C0F-1C27-A42BC67ABC91}"/>
              </a:ext>
            </a:extLst>
          </p:cNvPr>
          <p:cNvSpPr/>
          <p:nvPr/>
        </p:nvSpPr>
        <p:spPr>
          <a:xfrm>
            <a:off x="9697560" y="4052456"/>
            <a:ext cx="278781" cy="2980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C123B6-A9BD-F1AB-C131-F81B4DE3BB7E}"/>
              </a:ext>
            </a:extLst>
          </p:cNvPr>
          <p:cNvCxnSpPr>
            <a:cxnSpLocks/>
          </p:cNvCxnSpPr>
          <p:nvPr/>
        </p:nvCxnSpPr>
        <p:spPr>
          <a:xfrm flipH="1">
            <a:off x="7578436" y="2743200"/>
            <a:ext cx="400396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C0EA1-4741-135F-C4B0-FEA445F5507D}"/>
              </a:ext>
            </a:extLst>
          </p:cNvPr>
          <p:cNvSpPr txBox="1"/>
          <p:nvPr/>
        </p:nvSpPr>
        <p:spPr>
          <a:xfrm>
            <a:off x="7336826" y="2726396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0BE969-DD3E-D560-3BCD-28B484758A5F}"/>
              </a:ext>
            </a:extLst>
          </p:cNvPr>
          <p:cNvGrpSpPr/>
          <p:nvPr/>
        </p:nvGrpSpPr>
        <p:grpSpPr>
          <a:xfrm>
            <a:off x="2820568" y="4485693"/>
            <a:ext cx="4045898" cy="539855"/>
            <a:chOff x="1015832" y="4485693"/>
            <a:chExt cx="4045898" cy="539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C3ECBC-C49A-747A-98B9-8C5CEDC29B05}"/>
                    </a:ext>
                  </a:extLst>
                </p:cNvPr>
                <p:cNvSpPr txBox="1"/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C3ECBC-C49A-747A-98B9-8C5CEDC29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32" y="4567153"/>
                  <a:ext cx="372654" cy="45839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85035B-1718-BDBF-9CAF-870836FED6D7}"/>
                    </a:ext>
                  </a:extLst>
                </p:cNvPr>
                <p:cNvSpPr txBox="1"/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85035B-1718-BDBF-9CAF-870836FED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9076" y="4562808"/>
                  <a:ext cx="372654" cy="45839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37E6BA-68BA-F96E-A29C-CBB46E3BF36D}"/>
                    </a:ext>
                  </a:extLst>
                </p:cNvPr>
                <p:cNvSpPr txBox="1"/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A37E6BA-68BA-F96E-A29C-CBB46E3BF3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682" y="4485693"/>
                  <a:ext cx="372654" cy="523220"/>
                </a:xfrm>
                <a:prstGeom prst="rect">
                  <a:avLst/>
                </a:prstGeom>
                <a:blipFill>
                  <a:blip r:embed="rId5"/>
                  <a:stretch>
                    <a:fillRect r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332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tomic clo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Atomic clocks</a:t>
            </a:r>
          </a:p>
        </p:txBody>
      </p:sp>
      <p:pic>
        <p:nvPicPr>
          <p:cNvPr id="103" name="pasted-movie.png" descr="pasted-movie.png"/>
          <p:cNvPicPr>
            <a:picLocks noChangeAspect="1"/>
          </p:cNvPicPr>
          <p:nvPr/>
        </p:nvPicPr>
        <p:blipFill>
          <a:blip r:embed="rId2"/>
          <a:srcRect l="20087" t="45567" r="1" b="1"/>
          <a:stretch>
            <a:fillRect/>
          </a:stretch>
        </p:blipFill>
        <p:spPr>
          <a:xfrm>
            <a:off x="2673651" y="2582487"/>
            <a:ext cx="10140157" cy="2101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89" y="0"/>
                </a:moveTo>
                <a:lnTo>
                  <a:pt x="7610" y="106"/>
                </a:lnTo>
                <a:lnTo>
                  <a:pt x="7610" y="0"/>
                </a:lnTo>
                <a:lnTo>
                  <a:pt x="7589" y="0"/>
                </a:lnTo>
                <a:close/>
                <a:moveTo>
                  <a:pt x="18422" y="0"/>
                </a:moveTo>
                <a:lnTo>
                  <a:pt x="18422" y="902"/>
                </a:lnTo>
                <a:lnTo>
                  <a:pt x="18422" y="1016"/>
                </a:lnTo>
                <a:lnTo>
                  <a:pt x="18358" y="1053"/>
                </a:lnTo>
                <a:cubicBezTo>
                  <a:pt x="18304" y="1083"/>
                  <a:pt x="18293" y="1144"/>
                  <a:pt x="18293" y="1416"/>
                </a:cubicBezTo>
                <a:cubicBezTo>
                  <a:pt x="18293" y="1688"/>
                  <a:pt x="18304" y="1749"/>
                  <a:pt x="18358" y="1779"/>
                </a:cubicBezTo>
                <a:cubicBezTo>
                  <a:pt x="18416" y="1811"/>
                  <a:pt x="18423" y="1868"/>
                  <a:pt x="18430" y="2305"/>
                </a:cubicBezTo>
                <a:cubicBezTo>
                  <a:pt x="18437" y="2775"/>
                  <a:pt x="18434" y="2798"/>
                  <a:pt x="18347" y="2966"/>
                </a:cubicBezTo>
                <a:cubicBezTo>
                  <a:pt x="18113" y="3421"/>
                  <a:pt x="17992" y="3782"/>
                  <a:pt x="17866" y="4390"/>
                </a:cubicBezTo>
                <a:cubicBezTo>
                  <a:pt x="17643" y="5468"/>
                  <a:pt x="17513" y="7053"/>
                  <a:pt x="17512" y="8735"/>
                </a:cubicBezTo>
                <a:cubicBezTo>
                  <a:pt x="17512" y="9412"/>
                  <a:pt x="17367" y="11757"/>
                  <a:pt x="17271" y="12628"/>
                </a:cubicBezTo>
                <a:cubicBezTo>
                  <a:pt x="17098" y="14191"/>
                  <a:pt x="16897" y="14329"/>
                  <a:pt x="16724" y="13011"/>
                </a:cubicBezTo>
                <a:cubicBezTo>
                  <a:pt x="16618" y="12205"/>
                  <a:pt x="16565" y="11493"/>
                  <a:pt x="16413" y="8735"/>
                </a:cubicBezTo>
                <a:cubicBezTo>
                  <a:pt x="16265" y="6068"/>
                  <a:pt x="16192" y="5021"/>
                  <a:pt x="16107" y="4317"/>
                </a:cubicBezTo>
                <a:cubicBezTo>
                  <a:pt x="15931" y="2870"/>
                  <a:pt x="15698" y="3070"/>
                  <a:pt x="15533" y="4806"/>
                </a:cubicBezTo>
                <a:cubicBezTo>
                  <a:pt x="15460" y="5580"/>
                  <a:pt x="15406" y="6421"/>
                  <a:pt x="15221" y="9731"/>
                </a:cubicBezTo>
                <a:cubicBezTo>
                  <a:pt x="15084" y="12189"/>
                  <a:pt x="14979" y="13266"/>
                  <a:pt x="14824" y="13758"/>
                </a:cubicBezTo>
                <a:cubicBezTo>
                  <a:pt x="14731" y="14055"/>
                  <a:pt x="14664" y="14005"/>
                  <a:pt x="14564" y="13566"/>
                </a:cubicBezTo>
                <a:cubicBezTo>
                  <a:pt x="14410" y="12894"/>
                  <a:pt x="14336" y="12009"/>
                  <a:pt x="14147" y="8585"/>
                </a:cubicBezTo>
                <a:cubicBezTo>
                  <a:pt x="13913" y="4342"/>
                  <a:pt x="13806" y="3354"/>
                  <a:pt x="13584" y="3354"/>
                </a:cubicBezTo>
                <a:cubicBezTo>
                  <a:pt x="13535" y="3354"/>
                  <a:pt x="13475" y="3454"/>
                  <a:pt x="13436" y="3603"/>
                </a:cubicBezTo>
                <a:cubicBezTo>
                  <a:pt x="13337" y="3978"/>
                  <a:pt x="13205" y="5478"/>
                  <a:pt x="13094" y="7458"/>
                </a:cubicBezTo>
                <a:cubicBezTo>
                  <a:pt x="12899" y="10969"/>
                  <a:pt x="12856" y="11635"/>
                  <a:pt x="12775" y="12440"/>
                </a:cubicBezTo>
                <a:cubicBezTo>
                  <a:pt x="12603" y="14140"/>
                  <a:pt x="12401" y="14378"/>
                  <a:pt x="12219" y="13097"/>
                </a:cubicBezTo>
                <a:cubicBezTo>
                  <a:pt x="12119" y="12400"/>
                  <a:pt x="12037" y="11267"/>
                  <a:pt x="11891" y="8609"/>
                </a:cubicBezTo>
                <a:cubicBezTo>
                  <a:pt x="11662" y="4449"/>
                  <a:pt x="11546" y="3346"/>
                  <a:pt x="11337" y="3358"/>
                </a:cubicBezTo>
                <a:cubicBezTo>
                  <a:pt x="11114" y="3370"/>
                  <a:pt x="11006" y="4335"/>
                  <a:pt x="10788" y="8315"/>
                </a:cubicBezTo>
                <a:cubicBezTo>
                  <a:pt x="10596" y="11827"/>
                  <a:pt x="10517" y="12807"/>
                  <a:pt x="10368" y="13497"/>
                </a:cubicBezTo>
                <a:cubicBezTo>
                  <a:pt x="10303" y="13799"/>
                  <a:pt x="10263" y="13893"/>
                  <a:pt x="10196" y="13893"/>
                </a:cubicBezTo>
                <a:cubicBezTo>
                  <a:pt x="10123" y="13893"/>
                  <a:pt x="10094" y="13806"/>
                  <a:pt x="10009" y="13350"/>
                </a:cubicBezTo>
                <a:cubicBezTo>
                  <a:pt x="9887" y="12702"/>
                  <a:pt x="9801" y="11696"/>
                  <a:pt x="9680" y="9458"/>
                </a:cubicBezTo>
                <a:cubicBezTo>
                  <a:pt x="9454" y="5300"/>
                  <a:pt x="9350" y="3983"/>
                  <a:pt x="9212" y="3578"/>
                </a:cubicBezTo>
                <a:cubicBezTo>
                  <a:pt x="8937" y="2767"/>
                  <a:pt x="8768" y="3906"/>
                  <a:pt x="8546" y="8070"/>
                </a:cubicBezTo>
                <a:cubicBezTo>
                  <a:pt x="8403" y="10769"/>
                  <a:pt x="8339" y="11753"/>
                  <a:pt x="8256" y="12542"/>
                </a:cubicBezTo>
                <a:cubicBezTo>
                  <a:pt x="8130" y="13746"/>
                  <a:pt x="7977" y="14195"/>
                  <a:pt x="7843" y="13758"/>
                </a:cubicBezTo>
                <a:cubicBezTo>
                  <a:pt x="7681" y="13230"/>
                  <a:pt x="7570" y="12056"/>
                  <a:pt x="7412" y="9172"/>
                </a:cubicBezTo>
                <a:cubicBezTo>
                  <a:pt x="7257" y="6333"/>
                  <a:pt x="7191" y="5330"/>
                  <a:pt x="7115" y="4598"/>
                </a:cubicBezTo>
                <a:cubicBezTo>
                  <a:pt x="6940" y="2925"/>
                  <a:pt x="6701" y="2942"/>
                  <a:pt x="6523" y="4639"/>
                </a:cubicBezTo>
                <a:cubicBezTo>
                  <a:pt x="6484" y="5015"/>
                  <a:pt x="6403" y="6149"/>
                  <a:pt x="6345" y="7161"/>
                </a:cubicBezTo>
                <a:cubicBezTo>
                  <a:pt x="6286" y="8172"/>
                  <a:pt x="6207" y="9558"/>
                  <a:pt x="6168" y="10245"/>
                </a:cubicBezTo>
                <a:cubicBezTo>
                  <a:pt x="6052" y="12264"/>
                  <a:pt x="5935" y="13370"/>
                  <a:pt x="5793" y="13774"/>
                </a:cubicBezTo>
                <a:cubicBezTo>
                  <a:pt x="5615" y="14282"/>
                  <a:pt x="5427" y="13372"/>
                  <a:pt x="5279" y="11281"/>
                </a:cubicBezTo>
                <a:cubicBezTo>
                  <a:pt x="5252" y="10905"/>
                  <a:pt x="5186" y="9775"/>
                  <a:pt x="5132" y="8772"/>
                </a:cubicBezTo>
                <a:cubicBezTo>
                  <a:pt x="4897" y="4439"/>
                  <a:pt x="4782" y="3354"/>
                  <a:pt x="4558" y="3354"/>
                </a:cubicBezTo>
                <a:cubicBezTo>
                  <a:pt x="4448" y="3354"/>
                  <a:pt x="4365" y="3695"/>
                  <a:pt x="4284" y="4476"/>
                </a:cubicBezTo>
                <a:cubicBezTo>
                  <a:pt x="4193" y="5355"/>
                  <a:pt x="4138" y="6168"/>
                  <a:pt x="4011" y="8495"/>
                </a:cubicBezTo>
                <a:cubicBezTo>
                  <a:pt x="3951" y="9588"/>
                  <a:pt x="3879" y="10817"/>
                  <a:pt x="3852" y="11224"/>
                </a:cubicBezTo>
                <a:cubicBezTo>
                  <a:pt x="3664" y="14025"/>
                  <a:pt x="3397" y="14700"/>
                  <a:pt x="3177" y="12930"/>
                </a:cubicBezTo>
                <a:cubicBezTo>
                  <a:pt x="3069" y="12065"/>
                  <a:pt x="3020" y="11393"/>
                  <a:pt x="2871" y="8715"/>
                </a:cubicBezTo>
                <a:cubicBezTo>
                  <a:pt x="2672" y="5134"/>
                  <a:pt x="2597" y="4207"/>
                  <a:pt x="2461" y="3656"/>
                </a:cubicBezTo>
                <a:cubicBezTo>
                  <a:pt x="2344" y="3182"/>
                  <a:pt x="2241" y="3239"/>
                  <a:pt x="2122" y="3843"/>
                </a:cubicBezTo>
                <a:cubicBezTo>
                  <a:pt x="2008" y="4421"/>
                  <a:pt x="1926" y="5371"/>
                  <a:pt x="1808" y="7516"/>
                </a:cubicBezTo>
                <a:cubicBezTo>
                  <a:pt x="1581" y="11640"/>
                  <a:pt x="1494" y="12777"/>
                  <a:pt x="1355" y="13428"/>
                </a:cubicBezTo>
                <a:cubicBezTo>
                  <a:pt x="1208" y="14118"/>
                  <a:pt x="1110" y="14078"/>
                  <a:pt x="969" y="13285"/>
                </a:cubicBezTo>
                <a:cubicBezTo>
                  <a:pt x="866" y="12702"/>
                  <a:pt x="764" y="11463"/>
                  <a:pt x="653" y="9433"/>
                </a:cubicBezTo>
                <a:cubicBezTo>
                  <a:pt x="375" y="4324"/>
                  <a:pt x="276" y="3355"/>
                  <a:pt x="29" y="3354"/>
                </a:cubicBezTo>
                <a:cubicBezTo>
                  <a:pt x="18" y="3354"/>
                  <a:pt x="9" y="3364"/>
                  <a:pt x="0" y="3370"/>
                </a:cubicBezTo>
                <a:lnTo>
                  <a:pt x="0" y="21600"/>
                </a:lnTo>
                <a:lnTo>
                  <a:pt x="8085" y="21600"/>
                </a:lnTo>
                <a:lnTo>
                  <a:pt x="21600" y="21600"/>
                </a:lnTo>
                <a:lnTo>
                  <a:pt x="21600" y="1759"/>
                </a:lnTo>
                <a:lnTo>
                  <a:pt x="21600" y="0"/>
                </a:lnTo>
                <a:lnTo>
                  <a:pt x="18422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10" name="Group"/>
          <p:cNvGrpSpPr/>
          <p:nvPr/>
        </p:nvGrpSpPr>
        <p:grpSpPr>
          <a:xfrm>
            <a:off x="343060" y="2153476"/>
            <a:ext cx="2471113" cy="2551048"/>
            <a:chOff x="0" y="0"/>
            <a:chExt cx="2471111" cy="2551046"/>
          </a:xfrm>
        </p:grpSpPr>
        <p:grpSp>
          <p:nvGrpSpPr>
            <p:cNvPr id="106" name="Group"/>
            <p:cNvGrpSpPr/>
            <p:nvPr/>
          </p:nvGrpSpPr>
          <p:grpSpPr>
            <a:xfrm>
              <a:off x="782220" y="426493"/>
              <a:ext cx="1688892" cy="1817845"/>
              <a:chOff x="0" y="0"/>
              <a:chExt cx="1688890" cy="1817843"/>
            </a:xfrm>
          </p:grpSpPr>
          <p:sp>
            <p:nvSpPr>
              <p:cNvPr id="104" name="Line"/>
              <p:cNvSpPr/>
              <p:nvPr/>
            </p:nvSpPr>
            <p:spPr>
              <a:xfrm>
                <a:off x="0" y="0"/>
                <a:ext cx="1688891" cy="0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" name="Line"/>
              <p:cNvSpPr/>
              <p:nvPr/>
            </p:nvSpPr>
            <p:spPr>
              <a:xfrm>
                <a:off x="0" y="1817843"/>
                <a:ext cx="1688891" cy="1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0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909713"/>
              <a:ext cx="606667" cy="64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3" y="0"/>
              <a:ext cx="572001" cy="641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9" name="Line"/>
            <p:cNvSpPr/>
            <p:nvPr/>
          </p:nvSpPr>
          <p:spPr>
            <a:xfrm flipV="1">
              <a:off x="1626666" y="525177"/>
              <a:ext cx="1" cy="162047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3AF4-1554-01DE-E793-38141410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21B954B-5B08-8BAA-F457-C9C1CB8C88CC}"/>
              </a:ext>
            </a:extLst>
          </p:cNvPr>
          <p:cNvGrpSpPr/>
          <p:nvPr/>
        </p:nvGrpSpPr>
        <p:grpSpPr>
          <a:xfrm>
            <a:off x="4038599" y="991312"/>
            <a:ext cx="4114801" cy="4875375"/>
            <a:chOff x="7703127" y="942129"/>
            <a:chExt cx="3053344" cy="3617720"/>
          </a:xfrm>
        </p:grpSpPr>
        <p:pic>
          <p:nvPicPr>
            <p:cNvPr id="1042" name="Picture 1041" descr="A blue line with a line in the center&#10;&#10;AI-generated content may be incorrect.">
              <a:extLst>
                <a:ext uri="{FF2B5EF4-FFF2-40B4-BE49-F238E27FC236}">
                  <a16:creationId xmlns:a16="http://schemas.microsoft.com/office/drawing/2014/main" id="{475D7FB2-9142-AFCA-1E7A-21045C69B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72" r="72184"/>
            <a:stretch>
              <a:fillRect/>
            </a:stretch>
          </p:blipFill>
          <p:spPr>
            <a:xfrm>
              <a:off x="7703127" y="942129"/>
              <a:ext cx="3053344" cy="3617720"/>
            </a:xfrm>
            <a:prstGeom prst="rect">
              <a:avLst/>
            </a:prstGeom>
          </p:spPr>
        </p:pic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EAA60996-279C-F317-15F2-6CA9473EF962}"/>
                </a:ext>
              </a:extLst>
            </p:cNvPr>
            <p:cNvSpPr/>
            <p:nvPr/>
          </p:nvSpPr>
          <p:spPr>
            <a:xfrm>
              <a:off x="7861609" y="1162769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2D1BC93-8BF1-867B-5D0B-F1D70330403E}"/>
                </a:ext>
              </a:extLst>
            </p:cNvPr>
            <p:cNvSpPr/>
            <p:nvPr/>
          </p:nvSpPr>
          <p:spPr>
            <a:xfrm>
              <a:off x="8472272" y="1925155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9568B2-FCC2-79F8-9414-C190414AAA39}"/>
                </a:ext>
              </a:extLst>
            </p:cNvPr>
            <p:cNvSpPr/>
            <p:nvPr/>
          </p:nvSpPr>
          <p:spPr>
            <a:xfrm>
              <a:off x="8783158" y="2610139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314F1C3-E187-79F0-F5D4-30039D9972F6}"/>
                </a:ext>
              </a:extLst>
            </p:cNvPr>
            <p:cNvSpPr/>
            <p:nvPr/>
          </p:nvSpPr>
          <p:spPr>
            <a:xfrm>
              <a:off x="9184940" y="3429000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35546B-291E-AD20-33A0-C1E43B64938B}"/>
                </a:ext>
              </a:extLst>
            </p:cNvPr>
            <p:cNvSpPr/>
            <p:nvPr/>
          </p:nvSpPr>
          <p:spPr>
            <a:xfrm>
              <a:off x="9697560" y="4052456"/>
              <a:ext cx="278781" cy="29804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0D887E-F843-5262-262D-7FFFFC0A8C5F}"/>
                </a:ext>
              </a:extLst>
            </p:cNvPr>
            <p:cNvCxnSpPr>
              <a:cxnSpLocks/>
              <a:stCxn id="1042" idx="3"/>
              <a:endCxn id="1042" idx="1"/>
            </p:cNvCxnSpPr>
            <p:nvPr/>
          </p:nvCxnSpPr>
          <p:spPr>
            <a:xfrm flipH="1">
              <a:off x="7703127" y="2750989"/>
              <a:ext cx="3053344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366567-A156-4201-A37A-7B3776731CFE}"/>
              </a:ext>
            </a:extLst>
          </p:cNvPr>
          <p:cNvSpPr txBox="1"/>
          <p:nvPr/>
        </p:nvSpPr>
        <p:spPr>
          <a:xfrm>
            <a:off x="3802154" y="3720394"/>
            <a:ext cx="73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ira Sans" panose="020B0503050000020004" pitchFamily="34" charset="0"/>
              </a:rPr>
              <a:t>t</a:t>
            </a:r>
            <a:r>
              <a:rPr lang="en-US" sz="3600" baseline="-25000" dirty="0">
                <a:latin typeface="Fira Sans" panose="020B05030500000200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94926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65FC-6FAE-BB05-E266-E6AB9487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497" y="-540328"/>
            <a:ext cx="3932237" cy="1600200"/>
          </a:xfrm>
        </p:spPr>
        <p:txBody>
          <a:bodyPr/>
          <a:lstStyle/>
          <a:p>
            <a:r>
              <a:rPr lang="en-US" dirty="0"/>
              <a:t>Phase Estimation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0E888B-F100-E2C0-18E2-830A8B6F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612" r="8861"/>
          <a:stretch>
            <a:fillRect/>
          </a:stretch>
        </p:blipFill>
        <p:spPr>
          <a:xfrm>
            <a:off x="5349256" y="0"/>
            <a:ext cx="6826753" cy="5081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CBD54-7B2A-6E02-E359-FCD925F9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7497" y="1059872"/>
            <a:ext cx="3932237" cy="381158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 = 160 s </a:t>
            </a:r>
          </a:p>
          <a:p>
            <a:r>
              <a:rPr lang="en-US" sz="2400" dirty="0"/>
              <a:t>f = 1/160 Hz</a:t>
            </a:r>
          </a:p>
          <a:p>
            <a:r>
              <a:rPr lang="en-US" sz="2400" dirty="0"/>
              <a:t>h = 1e-20</a:t>
            </a:r>
          </a:p>
          <a:p>
            <a:r>
              <a:rPr lang="en-US" sz="2400" dirty="0"/>
              <a:t>Measurement sequence  = DD starting at different time points</a:t>
            </a:r>
          </a:p>
          <a:p>
            <a:endParaRPr lang="en-US" sz="2400" dirty="0"/>
          </a:p>
          <a:p>
            <a:r>
              <a:rPr lang="en-US" sz="2400" dirty="0"/>
              <a:t>No clear difference between more points vs more averages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83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72966A3-2471-71E7-EE2F-436802280B35}"/>
              </a:ext>
            </a:extLst>
          </p:cNvPr>
          <p:cNvGrpSpPr/>
          <p:nvPr/>
        </p:nvGrpSpPr>
        <p:grpSpPr>
          <a:xfrm>
            <a:off x="592984" y="1405054"/>
            <a:ext cx="11496951" cy="4600187"/>
            <a:chOff x="1401197" y="1070516"/>
            <a:chExt cx="10688738" cy="42768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DB5448-FD7B-B5ED-2E6F-2E6921C13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1197" y="1070516"/>
              <a:ext cx="5519993" cy="41429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102C695-B3F6-C364-C2C0-1C5E66D4A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651" y="1070516"/>
              <a:ext cx="5698284" cy="4276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4668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3EC17-7DF7-560F-8009-9F8B85155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5242" y="1510951"/>
            <a:ext cx="6036758" cy="45308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5A3D19-4DC2-2455-6A0E-41CED40E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58" y="1647593"/>
            <a:ext cx="5854700" cy="4394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A4BA-3480-E090-3F75-7282800A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74" y="651604"/>
            <a:ext cx="7467871" cy="1053751"/>
          </a:xfrm>
        </p:spPr>
        <p:txBody>
          <a:bodyPr>
            <a:normAutofit fontScale="90000"/>
          </a:bodyPr>
          <a:lstStyle/>
          <a:p>
            <a:r>
              <a:rPr lang="en-US" dirty="0"/>
              <a:t>Estimated error smaller than true error at low averaging times (probably because of laser noise)</a:t>
            </a:r>
          </a:p>
        </p:txBody>
      </p:sp>
    </p:spTree>
    <p:extLst>
      <p:ext uri="{BB962C8B-B14F-4D97-AF65-F5344CB8AC3E}">
        <p14:creationId xmlns:p14="http://schemas.microsoft.com/office/powerpoint/2010/main" val="1713839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9DEA-2CDD-DB76-4287-8C1D83538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73B0-69D1-01A0-CA42-235644C6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74" y="651604"/>
            <a:ext cx="7467871" cy="1053751"/>
          </a:xfrm>
        </p:spPr>
        <p:txBody>
          <a:bodyPr>
            <a:normAutofit/>
          </a:bodyPr>
          <a:lstStyle/>
          <a:p>
            <a:r>
              <a:rPr lang="en-US" dirty="0"/>
              <a:t>Measurement offset largely inconsequential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11B90-F4E8-9E89-64D1-749B8580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957" y="2062974"/>
            <a:ext cx="5653711" cy="4243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D594E-93A2-F919-D003-DDA694513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47" y="2062974"/>
            <a:ext cx="5653711" cy="42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27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B1FF-F2AF-D6E2-4EF2-640E7852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23A2610-94CD-8BE0-22B7-68B5AAFF895F}"/>
              </a:ext>
            </a:extLst>
          </p:cNvPr>
          <p:cNvGrpSpPr/>
          <p:nvPr/>
        </p:nvGrpSpPr>
        <p:grpSpPr>
          <a:xfrm>
            <a:off x="1540546" y="937045"/>
            <a:ext cx="5721443" cy="4668599"/>
            <a:chOff x="1180782" y="180459"/>
            <a:chExt cx="5721443" cy="466859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EBC9AD4-E0A5-E65E-C611-814140553815}"/>
                </a:ext>
              </a:extLst>
            </p:cNvPr>
            <p:cNvSpPr/>
            <p:nvPr/>
          </p:nvSpPr>
          <p:spPr>
            <a:xfrm rot="20630075">
              <a:off x="5643496" y="696669"/>
              <a:ext cx="218010" cy="210811"/>
            </a:xfrm>
            <a:prstGeom prst="ellipse">
              <a:avLst/>
            </a:prstGeom>
            <a:solidFill>
              <a:schemeClr val="dk1">
                <a:alpha val="35862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EC3E472-F824-02DA-108A-92574018A768}"/>
                </a:ext>
              </a:extLst>
            </p:cNvPr>
            <p:cNvSpPr/>
            <p:nvPr/>
          </p:nvSpPr>
          <p:spPr>
            <a:xfrm rot="20184580">
              <a:off x="6343559" y="1458689"/>
              <a:ext cx="228880" cy="200409"/>
            </a:xfrm>
            <a:prstGeom prst="ellipse">
              <a:avLst/>
            </a:prstGeom>
            <a:solidFill>
              <a:schemeClr val="dk1">
                <a:alpha val="47002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E3A2584-EC8E-4C0F-0C5E-5758A5118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1309" y="2925412"/>
              <a:ext cx="0" cy="15127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13098B-5113-19C4-5E56-AE8583EDA6CD}"/>
                </a:ext>
              </a:extLst>
            </p:cNvPr>
            <p:cNvCxnSpPr>
              <a:cxnSpLocks/>
            </p:cNvCxnSpPr>
            <p:nvPr/>
          </p:nvCxnSpPr>
          <p:spPr>
            <a:xfrm>
              <a:off x="1358153" y="4427034"/>
              <a:ext cx="1263127" cy="2303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021685-2011-703D-4C4F-3768309A7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8152" y="4157472"/>
              <a:ext cx="775448" cy="2741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A077DF-DF93-01F9-09B8-9DD999C4C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8151" y="633243"/>
              <a:ext cx="5544074" cy="379379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615BC1C-9022-7834-86BD-F582402767AF}"/>
                </a:ext>
              </a:extLst>
            </p:cNvPr>
            <p:cNvSpPr/>
            <p:nvPr/>
          </p:nvSpPr>
          <p:spPr>
            <a:xfrm rot="21232442">
              <a:off x="1180782" y="4093285"/>
              <a:ext cx="402505" cy="402505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05AAD2-9F1D-8CDC-C215-F9A33AD3863A}"/>
                </a:ext>
              </a:extLst>
            </p:cNvPr>
            <p:cNvSpPr txBox="1"/>
            <p:nvPr/>
          </p:nvSpPr>
          <p:spPr>
            <a:xfrm>
              <a:off x="1388541" y="3892486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θ</a:t>
              </a:r>
              <a:endParaRPr lang="en-US" sz="120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CDDD2F1-2305-15E3-9CC6-646FC14F3593}"/>
                </a:ext>
              </a:extLst>
            </p:cNvPr>
            <p:cNvCxnSpPr/>
            <p:nvPr/>
          </p:nvCxnSpPr>
          <p:spPr>
            <a:xfrm flipV="1">
              <a:off x="1358151" y="4072957"/>
              <a:ext cx="2766517" cy="3540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13EEF-178F-DF2B-79FA-B594180CE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7562" y="3415844"/>
              <a:ext cx="0" cy="820995"/>
            </a:xfrm>
            <a:prstGeom prst="line">
              <a:avLst/>
            </a:prstGeom>
            <a:ln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F5681C-9FE7-2513-ED32-67D37ED74ADC}"/>
                </a:ext>
              </a:extLst>
            </p:cNvPr>
            <p:cNvSpPr txBox="1"/>
            <p:nvPr/>
          </p:nvSpPr>
          <p:spPr>
            <a:xfrm>
              <a:off x="2573510" y="447972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B6344A-7CE3-53D7-C205-64CDF8EDBBFB}"/>
                </a:ext>
              </a:extLst>
            </p:cNvPr>
            <p:cNvSpPr txBox="1"/>
            <p:nvPr/>
          </p:nvSpPr>
          <p:spPr>
            <a:xfrm>
              <a:off x="2090422" y="3939023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ACAD5C-40F9-E3D4-99A5-746E9B763697}"/>
                </a:ext>
              </a:extLst>
            </p:cNvPr>
            <p:cNvSpPr txBox="1"/>
            <p:nvPr/>
          </p:nvSpPr>
          <p:spPr>
            <a:xfrm>
              <a:off x="1229283" y="2639503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z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AD9DE1D-3732-D5EE-F8EB-E5657C0B259D}"/>
                </a:ext>
              </a:extLst>
            </p:cNvPr>
            <p:cNvSpPr/>
            <p:nvPr/>
          </p:nvSpPr>
          <p:spPr>
            <a:xfrm rot="21232442">
              <a:off x="1331687" y="4217749"/>
              <a:ext cx="926073" cy="402505"/>
            </a:xfrm>
            <a:prstGeom prst="arc">
              <a:avLst>
                <a:gd name="adj1" fmla="val 21168155"/>
                <a:gd name="adj2" fmla="val 1905234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156BB1-D147-82C6-546D-804BC7DDF294}"/>
                </a:ext>
              </a:extLst>
            </p:cNvPr>
            <p:cNvSpPr txBox="1"/>
            <p:nvPr/>
          </p:nvSpPr>
          <p:spPr>
            <a:xfrm>
              <a:off x="2167235" y="4348877"/>
              <a:ext cx="32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ɸ</a:t>
              </a:r>
              <a:endParaRPr lang="en-US" sz="1200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5F200-8E35-57ED-B22F-B2EDB448E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699" y="2824169"/>
              <a:ext cx="0" cy="666506"/>
            </a:xfrm>
            <a:prstGeom prst="straightConnector1">
              <a:avLst/>
            </a:prstGeom>
            <a:ln w="19050">
              <a:solidFill>
                <a:schemeClr val="dk1">
                  <a:alpha val="28000"/>
                </a:schemeClr>
              </a:solidFill>
              <a:prstDash val="sysDot"/>
              <a:headEnd type="diamond" w="med" len="med"/>
              <a:tailEnd type="diamond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845877-C365-45DD-1925-BD7523963D12}"/>
                </a:ext>
              </a:extLst>
            </p:cNvPr>
            <p:cNvCxnSpPr>
              <a:cxnSpLocks/>
            </p:cNvCxnSpPr>
            <p:nvPr/>
          </p:nvCxnSpPr>
          <p:spPr>
            <a:xfrm>
              <a:off x="3707858" y="2824169"/>
              <a:ext cx="254976" cy="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06C529-FB10-0E42-C503-1949B4756C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9474" y="2386365"/>
              <a:ext cx="85225" cy="42252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BF6BB7C-94FF-0E3B-F197-D57213D06A96}"/>
                </a:ext>
              </a:extLst>
            </p:cNvPr>
            <p:cNvSpPr txBox="1"/>
            <p:nvPr/>
          </p:nvSpPr>
          <p:spPr>
            <a:xfrm>
              <a:off x="3949676" y="2627438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e</a:t>
              </a:r>
              <a:r>
                <a:rPr lang="en-US" baseline="-25000" dirty="0">
                  <a:latin typeface="Fira Sans" panose="020B0503050000020004" pitchFamily="34" charset="0"/>
                </a:rPr>
                <a:t>x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B672782-946E-9753-526D-18769F3879CC}"/>
                </a:ext>
              </a:extLst>
            </p:cNvPr>
            <p:cNvSpPr txBox="1"/>
            <p:nvPr/>
          </p:nvSpPr>
          <p:spPr>
            <a:xfrm>
              <a:off x="3411471" y="1999268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Fira Sans" panose="020B0503050000020004" pitchFamily="34" charset="0"/>
                </a:rPr>
                <a:t>e</a:t>
              </a:r>
              <a:r>
                <a:rPr lang="en-US" baseline="-25000" dirty="0" err="1">
                  <a:latin typeface="Fira Sans" panose="020B0503050000020004" pitchFamily="34" charset="0"/>
                </a:rPr>
                <a:t>y</a:t>
              </a:r>
              <a:endParaRPr lang="en-US" baseline="-25000" dirty="0">
                <a:latin typeface="Fira Sans" panose="020B0503050000020004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517909D-F84F-4523-75F4-071C31B38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8067" y="365125"/>
              <a:ext cx="429909" cy="820995"/>
            </a:xfrm>
            <a:prstGeom prst="line">
              <a:avLst/>
            </a:prstGeom>
            <a:ln w="12700">
              <a:prstDash val="solid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C41699-5B0F-B18C-1BC5-DE401B79755A}"/>
                </a:ext>
              </a:extLst>
            </p:cNvPr>
            <p:cNvSpPr txBox="1"/>
            <p:nvPr/>
          </p:nvSpPr>
          <p:spPr>
            <a:xfrm>
              <a:off x="6527976" y="18045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L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C30B4E-904B-BF1D-0031-8C443097DB9C}"/>
                </a:ext>
              </a:extLst>
            </p:cNvPr>
            <p:cNvSpPr/>
            <p:nvPr/>
          </p:nvSpPr>
          <p:spPr>
            <a:xfrm rot="19069148">
              <a:off x="5872515" y="651356"/>
              <a:ext cx="463561" cy="106182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FC7CF52-5BA7-3BDB-F34F-2A28D1ED6C14}"/>
                </a:ext>
              </a:extLst>
            </p:cNvPr>
            <p:cNvSpPr/>
            <p:nvPr/>
          </p:nvSpPr>
          <p:spPr>
            <a:xfrm rot="21359185">
              <a:off x="3487864" y="2376275"/>
              <a:ext cx="445032" cy="601808"/>
            </a:xfrm>
            <a:prstGeom prst="rect">
              <a:avLst/>
            </a:prstGeom>
            <a:solidFill>
              <a:schemeClr val="bg1">
                <a:alpha val="3912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DF71C61-C917-18BF-DCAC-427D90F67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3336" y="1192905"/>
              <a:ext cx="429909" cy="820995"/>
            </a:xfrm>
            <a:prstGeom prst="line">
              <a:avLst/>
            </a:prstGeom>
            <a:ln w="6350">
              <a:solidFill>
                <a:schemeClr val="dk1">
                  <a:alpha val="50104"/>
                </a:schemeClr>
              </a:solidFill>
              <a:prstDash val="sysDash"/>
              <a:headEnd type="diamond" w="med" len="med"/>
              <a:tailEnd type="diamond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B4E73040-3F8A-70A6-9776-37421572227D}"/>
                </a:ext>
              </a:extLst>
            </p:cNvPr>
            <p:cNvSpPr/>
            <p:nvPr/>
          </p:nvSpPr>
          <p:spPr>
            <a:xfrm rot="21232442">
              <a:off x="6183535" y="671903"/>
              <a:ext cx="402505" cy="402505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F3F5B9E-7637-8710-993E-4041FDD61C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4000" y="1094736"/>
              <a:ext cx="89336" cy="919164"/>
            </a:xfrm>
            <a:prstGeom prst="line">
              <a:avLst/>
            </a:prstGeom>
            <a:ln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88D233A-F41E-C281-E6A4-CDDC4E314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3336" y="1965697"/>
              <a:ext cx="519245" cy="48203"/>
            </a:xfrm>
            <a:prstGeom prst="line">
              <a:avLst/>
            </a:prstGeom>
            <a:ln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3528983-A0AB-D3DF-E3D8-4F0BDBD4E162}"/>
                </a:ext>
              </a:extLst>
            </p:cNvPr>
            <p:cNvSpPr txBox="1"/>
            <p:nvPr/>
          </p:nvSpPr>
          <p:spPr>
            <a:xfrm>
              <a:off x="4623982" y="748292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Fira Sans" panose="020B0503050000020004" pitchFamily="34" charset="0"/>
                </a:rPr>
                <a:t>e’</a:t>
              </a:r>
              <a:r>
                <a:rPr lang="en-US" baseline="-25000" dirty="0" err="1">
                  <a:latin typeface="Fira Sans" panose="020B0503050000020004" pitchFamily="34" charset="0"/>
                </a:rPr>
                <a:t>y</a:t>
              </a:r>
              <a:endParaRPr lang="en-US" baseline="-25000" dirty="0">
                <a:latin typeface="Fira Sans" panose="020B05030500000200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BD3CC94-D5BD-0F14-A552-69155BABD033}"/>
                </a:ext>
              </a:extLst>
            </p:cNvPr>
            <p:cNvSpPr txBox="1"/>
            <p:nvPr/>
          </p:nvSpPr>
          <p:spPr>
            <a:xfrm>
              <a:off x="5398153" y="1750988"/>
              <a:ext cx="437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Fira Sans" panose="020B0503050000020004" pitchFamily="34" charset="0"/>
                </a:rPr>
                <a:t>e’</a:t>
              </a:r>
              <a:r>
                <a:rPr lang="en-US" baseline="-25000" dirty="0" err="1">
                  <a:latin typeface="Fira Sans" panose="020B0503050000020004" pitchFamily="34" charset="0"/>
                </a:rPr>
                <a:t>x</a:t>
              </a:r>
              <a:endParaRPr lang="en-US" baseline="-25000" dirty="0">
                <a:latin typeface="Fira Sans" panose="020B05030500000200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530A90-83B6-A053-A120-755A847D11AB}"/>
                </a:ext>
              </a:extLst>
            </p:cNvPr>
            <p:cNvSpPr/>
            <p:nvPr/>
          </p:nvSpPr>
          <p:spPr>
            <a:xfrm rot="21359185">
              <a:off x="4666570" y="1569316"/>
              <a:ext cx="570564" cy="732676"/>
            </a:xfrm>
            <a:prstGeom prst="rect">
              <a:avLst/>
            </a:prstGeom>
            <a:solidFill>
              <a:schemeClr val="bg1">
                <a:alpha val="3912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84242C0-13DA-7ED2-381A-CE1819F57A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8668" y="1232673"/>
              <a:ext cx="421110" cy="8993"/>
            </a:xfrm>
            <a:prstGeom prst="line">
              <a:avLst/>
            </a:prstGeom>
            <a:ln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8193326-FBFD-B1C4-3DAF-0BF092234E6E}"/>
                </a:ext>
              </a:extLst>
            </p:cNvPr>
            <p:cNvSpPr txBox="1"/>
            <p:nvPr/>
          </p:nvSpPr>
          <p:spPr>
            <a:xfrm>
              <a:off x="6396057" y="432743"/>
              <a:ext cx="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Fira Sans" panose="020B0503050000020004" pitchFamily="34" charset="0"/>
                </a:rPr>
                <a:t>ɩ</a:t>
              </a:r>
              <a:endParaRPr lang="en-US" dirty="0">
                <a:latin typeface="Fira Sans" panose="020B0503050000020004" pitchFamily="34" charset="0"/>
              </a:endParaRPr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ABCE20DF-C4BB-C8CF-A8BE-713FFC3C6BDB}"/>
                </a:ext>
              </a:extLst>
            </p:cNvPr>
            <p:cNvSpPr/>
            <p:nvPr/>
          </p:nvSpPr>
          <p:spPr>
            <a:xfrm rot="16200000">
              <a:off x="3864841" y="1331335"/>
              <a:ext cx="1537618" cy="1750893"/>
            </a:xfrm>
            <a:prstGeom prst="arc">
              <a:avLst>
                <a:gd name="adj1" fmla="val 15759679"/>
                <a:gd name="adj2" fmla="val 729345"/>
              </a:avLst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94EC74-C817-54E5-7C33-207AFAA57852}"/>
                </a:ext>
              </a:extLst>
            </p:cNvPr>
            <p:cNvSpPr txBox="1"/>
            <p:nvPr/>
          </p:nvSpPr>
          <p:spPr>
            <a:xfrm>
              <a:off x="4016534" y="1674880"/>
              <a:ext cx="1422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Fira Sans" panose="020B0503050000020004" pitchFamily="34" charset="0"/>
                </a:rPr>
                <a:t>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05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DE69-584F-4851-A197-CBAC364AC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Antenna Patterns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A0936-5F12-7A75-219F-840F003C1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001294"/>
            <a:ext cx="0" cy="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DDE1F-EBCA-DBB0-2996-5A25ACBEF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8174C-453B-444F-C5BD-E06AC787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54" y="1316737"/>
            <a:ext cx="6022499" cy="5018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977960-6E45-FB7C-1BF2-4891EEDDC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5" y="2381950"/>
            <a:ext cx="3918858" cy="242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11C6C0-8AA6-92C7-263F-37E381A05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950" y="4636045"/>
            <a:ext cx="3797300" cy="82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C955D-E91E-93E0-51BD-768B9BAEA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35" y="3406196"/>
            <a:ext cx="4062550" cy="2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7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91FA-A714-FB30-6269-A71A401A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Attempts at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BA009-D112-3B23-213E-FFC038170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2" y="1838688"/>
            <a:ext cx="5418908" cy="4351338"/>
          </a:xfrm>
        </p:spPr>
        <p:txBody>
          <a:bodyPr/>
          <a:lstStyle/>
          <a:p>
            <a:r>
              <a:rPr lang="en-US" dirty="0"/>
              <a:t>Three detectors in heliocentric (circular) orbit @0, 30, 60 degree orientations. </a:t>
            </a:r>
          </a:p>
          <a:p>
            <a:endParaRPr lang="en-US" dirty="0"/>
          </a:p>
          <a:p>
            <a:r>
              <a:rPr lang="en-US" dirty="0"/>
              <a:t>Same noise floors, only assume + polarization with psi = 0 for the sake of simplicity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F6B1C4-E34A-0C81-047D-54BB977F3BA7}"/>
              </a:ext>
            </a:extLst>
          </p:cNvPr>
          <p:cNvSpPr/>
          <p:nvPr/>
        </p:nvSpPr>
        <p:spPr>
          <a:xfrm>
            <a:off x="9006375" y="3317717"/>
            <a:ext cx="627017" cy="6270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4BA712-5A53-224D-72E2-0E39B2F0F25A}"/>
              </a:ext>
            </a:extLst>
          </p:cNvPr>
          <p:cNvSpPr/>
          <p:nvPr/>
        </p:nvSpPr>
        <p:spPr>
          <a:xfrm>
            <a:off x="6853646" y="1214055"/>
            <a:ext cx="4984727" cy="498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5233FB-3C2F-24AC-96F9-F97B8939D4A9}"/>
              </a:ext>
            </a:extLst>
          </p:cNvPr>
          <p:cNvGrpSpPr/>
          <p:nvPr/>
        </p:nvGrpSpPr>
        <p:grpSpPr>
          <a:xfrm>
            <a:off x="8945585" y="1116199"/>
            <a:ext cx="639850" cy="200115"/>
            <a:chOff x="8925367" y="922677"/>
            <a:chExt cx="800849" cy="204519"/>
          </a:xfrm>
          <a:solidFill>
            <a:schemeClr val="accent2">
              <a:lumMod val="7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7FE8F0-C9CD-99C4-E49B-EC19B25C8C21}"/>
                </a:ext>
              </a:extLst>
            </p:cNvPr>
            <p:cNvSpPr/>
            <p:nvPr/>
          </p:nvSpPr>
          <p:spPr>
            <a:xfrm>
              <a:off x="8925367" y="922677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45792A-4450-8292-B547-3CC15965762E}"/>
                </a:ext>
              </a:extLst>
            </p:cNvPr>
            <p:cNvSpPr/>
            <p:nvPr/>
          </p:nvSpPr>
          <p:spPr>
            <a:xfrm>
              <a:off x="9540568" y="928615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61F7D5B-00AC-14CD-D574-A5841B23A736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>
              <a:off x="9111015" y="1021968"/>
              <a:ext cx="429553" cy="5938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20296A-DB00-F53B-1475-135A556A305C}"/>
              </a:ext>
            </a:extLst>
          </p:cNvPr>
          <p:cNvGrpSpPr/>
          <p:nvPr/>
        </p:nvGrpSpPr>
        <p:grpSpPr>
          <a:xfrm rot="1685495">
            <a:off x="10134112" y="1401815"/>
            <a:ext cx="800849" cy="204519"/>
            <a:chOff x="8925367" y="922677"/>
            <a:chExt cx="800849" cy="204519"/>
          </a:xfrm>
          <a:solidFill>
            <a:schemeClr val="tx2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65AA98-47FE-6D13-EB2A-21B154F91B69}"/>
                </a:ext>
              </a:extLst>
            </p:cNvPr>
            <p:cNvSpPr/>
            <p:nvPr/>
          </p:nvSpPr>
          <p:spPr>
            <a:xfrm>
              <a:off x="8925367" y="922677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4B3CA6-2551-D0B4-A0C4-C7D72870968F}"/>
                </a:ext>
              </a:extLst>
            </p:cNvPr>
            <p:cNvSpPr/>
            <p:nvPr/>
          </p:nvSpPr>
          <p:spPr>
            <a:xfrm>
              <a:off x="9540568" y="928615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A92ED86-7481-C00E-19BD-DD326B81D550}"/>
                </a:ext>
              </a:extLst>
            </p:cNvPr>
            <p:cNvCxnSpPr>
              <a:stCxn id="30" idx="3"/>
              <a:endCxn id="31" idx="1"/>
            </p:cNvCxnSpPr>
            <p:nvPr/>
          </p:nvCxnSpPr>
          <p:spPr>
            <a:xfrm>
              <a:off x="9111015" y="1021968"/>
              <a:ext cx="429553" cy="5938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A12049-7E47-B515-4C26-E2F95DA3BB5D}"/>
              </a:ext>
            </a:extLst>
          </p:cNvPr>
          <p:cNvGrpSpPr/>
          <p:nvPr/>
        </p:nvGrpSpPr>
        <p:grpSpPr>
          <a:xfrm rot="3291274">
            <a:off x="10905871" y="2076979"/>
            <a:ext cx="800849" cy="204519"/>
            <a:chOff x="8925367" y="922677"/>
            <a:chExt cx="800849" cy="204519"/>
          </a:xfrm>
          <a:solidFill>
            <a:srgbClr val="00B050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A2B5D10-6857-15B8-5858-1F78DFFDBFE3}"/>
                </a:ext>
              </a:extLst>
            </p:cNvPr>
            <p:cNvSpPr/>
            <p:nvPr/>
          </p:nvSpPr>
          <p:spPr>
            <a:xfrm>
              <a:off x="8925367" y="922677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72160E0-22F9-F34E-0FEC-AF3F1D3576BE}"/>
                </a:ext>
              </a:extLst>
            </p:cNvPr>
            <p:cNvSpPr/>
            <p:nvPr/>
          </p:nvSpPr>
          <p:spPr>
            <a:xfrm>
              <a:off x="9540568" y="928615"/>
              <a:ext cx="185648" cy="198581"/>
            </a:xfrm>
            <a:prstGeom prst="rect">
              <a:avLst/>
            </a:prstGeom>
            <a:grp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2248F9A-2FEC-967D-A4B1-DE0A1B5D6C40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9111015" y="1021968"/>
              <a:ext cx="429553" cy="5938"/>
            </a:xfrm>
            <a:prstGeom prst="line">
              <a:avLst/>
            </a:prstGeom>
            <a:grpFill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42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8AAB3-B509-46F3-7C5B-7C43CE02B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942B424-43B9-BC36-49CB-D1131BC5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76533-AC00-3638-907A-8891F05D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481DE51-7EBF-8BE9-9B18-A4B278C9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2640EE-77DE-A405-7EC9-326385F1B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2FB22CA-6B54-2F21-DC98-B8A77308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6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amsey interferometry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094382" cy="1325563"/>
          </a:xfrm>
          <a:prstGeom prst="rect">
            <a:avLst/>
          </a:prstGeom>
        </p:spPr>
        <p:txBody>
          <a:bodyPr/>
          <a:lstStyle/>
          <a:p>
            <a:r>
              <a:t>Ramsey interferometry</a:t>
            </a:r>
          </a:p>
        </p:txBody>
      </p:sp>
      <p:pic>
        <p:nvPicPr>
          <p:cNvPr id="113" name="ramsey_fringes.pdf" descr="ramsey_fring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03" y="1382721"/>
            <a:ext cx="5852160" cy="43891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" name="Group"/>
          <p:cNvGrpSpPr/>
          <p:nvPr/>
        </p:nvGrpSpPr>
        <p:grpSpPr>
          <a:xfrm>
            <a:off x="436257" y="2539424"/>
            <a:ext cx="5490615" cy="728803"/>
            <a:chOff x="0" y="0"/>
            <a:chExt cx="5490613" cy="728802"/>
          </a:xfrm>
        </p:grpSpPr>
        <p:grpSp>
          <p:nvGrpSpPr>
            <p:cNvPr id="117" name="Group"/>
            <p:cNvGrpSpPr/>
            <p:nvPr/>
          </p:nvGrpSpPr>
          <p:grpSpPr>
            <a:xfrm>
              <a:off x="-1" y="0"/>
              <a:ext cx="5490615" cy="690291"/>
              <a:chOff x="0" y="0"/>
              <a:chExt cx="5490613" cy="690290"/>
            </a:xfrm>
          </p:grpSpPr>
          <p:sp>
            <p:nvSpPr>
              <p:cNvPr id="114" name="Line"/>
              <p:cNvSpPr/>
              <p:nvPr/>
            </p:nvSpPr>
            <p:spPr>
              <a:xfrm>
                <a:off x="0" y="690290"/>
                <a:ext cx="5490614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" name="Rectangle"/>
              <p:cNvSpPr/>
              <p:nvPr/>
            </p:nvSpPr>
            <p:spPr>
              <a:xfrm>
                <a:off x="256506" y="0"/>
                <a:ext cx="424570" cy="685299"/>
              </a:xfrm>
              <a:prstGeom prst="rect">
                <a:avLst/>
              </a:prstGeom>
              <a:solidFill>
                <a:srgbClr val="FFFFF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" name="Rectangle"/>
              <p:cNvSpPr/>
              <p:nvPr/>
            </p:nvSpPr>
            <p:spPr>
              <a:xfrm>
                <a:off x="4803106" y="0"/>
                <a:ext cx="424570" cy="685299"/>
              </a:xfrm>
              <a:prstGeom prst="rect">
                <a:avLst/>
              </a:prstGeom>
              <a:solidFill>
                <a:srgbClr val="FFFFFF"/>
              </a:solidFill>
              <a:ln w="635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18" name="Rectangle"/>
            <p:cNvSpPr/>
            <p:nvPr/>
          </p:nvSpPr>
          <p:spPr>
            <a:xfrm>
              <a:off x="4836552" y="598593"/>
              <a:ext cx="356683" cy="1302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19" name="Rectangle"/>
            <p:cNvSpPr/>
            <p:nvPr/>
          </p:nvSpPr>
          <p:spPr>
            <a:xfrm>
              <a:off x="289952" y="598593"/>
              <a:ext cx="355333" cy="1302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pic>
        <p:nvPicPr>
          <p:cNvPr id="1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10" y="2623305"/>
            <a:ext cx="189892" cy="56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201" y="2623305"/>
            <a:ext cx="189891" cy="56104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e"/>
          <p:cNvSpPr/>
          <p:nvPr/>
        </p:nvSpPr>
        <p:spPr>
          <a:xfrm flipH="1" flipV="1">
            <a:off x="1260042" y="2856590"/>
            <a:ext cx="3849019" cy="1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24" name="T"/>
          <p:cNvSpPr txBox="1"/>
          <p:nvPr/>
        </p:nvSpPr>
        <p:spPr>
          <a:xfrm>
            <a:off x="2940687" y="2276387"/>
            <a:ext cx="30530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r>
              <a:t>T</a:t>
            </a:r>
          </a:p>
        </p:txBody>
      </p:sp>
      <p:sp>
        <p:nvSpPr>
          <p:cNvPr id="125" name="If laser is coherent over time T, we get clean Ramsey fringes…"/>
          <p:cNvSpPr txBox="1"/>
          <p:nvPr/>
        </p:nvSpPr>
        <p:spPr>
          <a:xfrm>
            <a:off x="1537062" y="4023519"/>
            <a:ext cx="355591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t>If laser is coherent over time T, we get clean Ramsey fringes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endParaRPr/>
          </a:p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t>Used for ultra-low frequency feedback to clock laser   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584" y="235981"/>
            <a:ext cx="189891" cy="561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984" y="148419"/>
            <a:ext cx="2134095" cy="291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239" y="491778"/>
            <a:ext cx="2310242" cy="29132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Longer T = better frequency sensitivity"/>
          <p:cNvSpPr txBox="1"/>
          <p:nvPr/>
        </p:nvSpPr>
        <p:spPr>
          <a:xfrm>
            <a:off x="6985143" y="5872285"/>
            <a:ext cx="552482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r>
              <a:t>Longer T = better frequency sensitivity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D483-010F-90FD-3B5B-AEC5526EA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A1D8A7-CF8A-BC16-FA66-C53CA194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10FC61-7B49-71B3-A0A4-476B51BD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9AB18F-5BAD-5DE4-D81E-55385EBD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7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F2386-B067-6A14-256D-3612E400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7271B88-16B5-2861-FEDB-7DABA612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BECA7F-DBF3-80C9-3729-8C5D267F0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EBF3EC-E910-0E56-9DE4-EBE502AFA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53520A-F42B-DD2E-D99C-81C0C6781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05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6D61-7D56-11CA-0F3D-1864ED510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8E4404-FFD1-AD29-9F60-EE79F3B2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9B9B21-7405-81BB-0D90-0A523DB4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B7800D-8E02-7FB8-2EC1-41200BBC4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DE2015F-1FC6-9274-FC35-277CBD8C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D81AC0-956A-7AA0-741A-1E8DF859F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685800"/>
            <a:ext cx="7772400" cy="5181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EFF4DD-3D60-D05A-3EC9-0A087E6A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59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C27D-E109-A4A4-4378-49DE2F58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D1B8E-15EB-2082-2BB1-B030A8D7F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 the phase/amplitude estimation optimal?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detector configuration? With n satellites, we technically have </a:t>
            </a:r>
            <a:r>
              <a:rPr lang="en-US" baseline="30000" dirty="0"/>
              <a:t>n</a:t>
            </a:r>
            <a:r>
              <a:rPr lang="en-US" dirty="0"/>
              <a:t>C</a:t>
            </a:r>
            <a:r>
              <a:rPr lang="en-US" baseline="-25000" dirty="0"/>
              <a:t>2 </a:t>
            </a:r>
            <a:r>
              <a:rPr lang="en-US" dirty="0"/>
              <a:t>detectors. 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How to start dealing with more polarizations? We technically get N phases and amplitudes but there are many degeneracies due to the phase wrap around in time delay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need better data analysis than what </a:t>
            </a:r>
            <a:r>
              <a:rPr lang="en-US" dirty="0" err="1"/>
              <a:t>chatGPT</a:t>
            </a:r>
            <a:r>
              <a:rPr lang="en-US" dirty="0"/>
              <a:t> gives me </a:t>
            </a:r>
          </a:p>
        </p:txBody>
      </p:sp>
    </p:spTree>
    <p:extLst>
      <p:ext uri="{BB962C8B-B14F-4D97-AF65-F5344CB8AC3E}">
        <p14:creationId xmlns:p14="http://schemas.microsoft.com/office/powerpoint/2010/main" val="1728531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2251-95C3-333B-56CE-F33324A6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FBBAC-C661-A4CA-6AB7-DC1EE4097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compelling science goals to inform choice of detector parameters.</a:t>
            </a:r>
          </a:p>
          <a:p>
            <a:endParaRPr lang="en-US" dirty="0"/>
          </a:p>
          <a:p>
            <a:r>
              <a:rPr lang="en-US" dirty="0"/>
              <a:t>How to deal with chirping signals? Can’t use the current estimation protocols. </a:t>
            </a:r>
          </a:p>
          <a:p>
            <a:endParaRPr lang="en-US" dirty="0"/>
          </a:p>
          <a:p>
            <a:r>
              <a:rPr lang="en-US" dirty="0"/>
              <a:t>Start plugging in realistic numbers for h</a:t>
            </a:r>
            <a:r>
              <a:rPr lang="en-US" baseline="-25000" dirty="0"/>
              <a:t>+</a:t>
            </a:r>
            <a:r>
              <a:rPr lang="en-US" dirty="0"/>
              <a:t> ,</a:t>
            </a:r>
            <a:r>
              <a:rPr lang="en-US" dirty="0" err="1"/>
              <a:t>h</a:t>
            </a:r>
            <a:r>
              <a:rPr lang="en-US" baseline="-25000" dirty="0" err="1"/>
              <a:t>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14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ical clock ope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Typical clock operation</a:t>
            </a:r>
          </a:p>
        </p:txBody>
      </p:sp>
      <p:pic>
        <p:nvPicPr>
          <p:cNvPr id="132" name="se2919625002.jpeg" descr="se291962500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29" y="1739809"/>
            <a:ext cx="6776689" cy="415072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. A. Diddams et al Science 293,825-828(2001)"/>
          <p:cNvSpPr txBox="1"/>
          <p:nvPr/>
        </p:nvSpPr>
        <p:spPr>
          <a:xfrm>
            <a:off x="5571570" y="5578083"/>
            <a:ext cx="3604668" cy="62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1400" i="1">
                <a:solidFill>
                  <a:srgbClr val="002060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</a:lstStyle>
          <a:p>
            <a:r>
              <a:t>S. A. Diddams et al Science 293,825-828(2001)</a:t>
            </a:r>
          </a:p>
        </p:txBody>
      </p:sp>
      <p:sp>
        <p:nvSpPr>
          <p:cNvPr id="134" name="Optical frequency combs used to down-convert optical to microwave frequencies"/>
          <p:cNvSpPr txBox="1"/>
          <p:nvPr/>
        </p:nvSpPr>
        <p:spPr>
          <a:xfrm>
            <a:off x="8138024" y="2302237"/>
            <a:ext cx="3555912" cy="90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</a:lstStyle>
          <a:p>
            <a:r>
              <a:t>Optical frequency combs used to down-convert optical to microwave frequencies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ifferential clock comparisons with 87S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clock comparisons with </a:t>
            </a:r>
            <a:r>
              <a:rPr baseline="31999"/>
              <a:t>87</a:t>
            </a:r>
            <a:r>
              <a:t>Sr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r term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Sr term diagram</a:t>
            </a:r>
          </a:p>
        </p:txBody>
      </p:sp>
      <p:pic>
        <p:nvPicPr>
          <p:cNvPr id="139" name="pasted-movie.png" descr="pasted-movi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0737" y="1676890"/>
            <a:ext cx="5248877" cy="44010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Bowden, W., Hobson, R., Hill, I.R. et al., 2019"/>
          <p:cNvSpPr txBox="1"/>
          <p:nvPr/>
        </p:nvSpPr>
        <p:spPr>
          <a:xfrm>
            <a:off x="4326021" y="5724537"/>
            <a:ext cx="386273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600" i="1">
                <a:solidFill>
                  <a:srgbClr val="222222"/>
                </a:solidFill>
                <a:latin typeface="Fira Sans Thin"/>
                <a:ea typeface="Fira Sans Thin"/>
                <a:cs typeface="Fira Sans Thin"/>
                <a:sym typeface="Fira Sans Thin"/>
              </a:defRPr>
            </a:lvl1pPr>
          </a:lstStyle>
          <a:p>
            <a:r>
              <a:t>Bowden, W., Hobson, R., Hill, I.R. et al., 2019 </a:t>
            </a:r>
          </a:p>
        </p:txBody>
      </p:sp>
      <p:sp>
        <p:nvSpPr>
          <p:cNvPr id="141" name="Oval"/>
          <p:cNvSpPr/>
          <p:nvPr/>
        </p:nvSpPr>
        <p:spPr>
          <a:xfrm rot="20231334">
            <a:off x="3551486" y="4934806"/>
            <a:ext cx="753705" cy="438666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42" name="In order to use 87Sr as an optical clock, we need an extremely stable 698 nm laser. The coherence time of the laser sets an upper limit to Ramsey interrogation"/>
          <p:cNvSpPr txBox="1"/>
          <p:nvPr/>
        </p:nvSpPr>
        <p:spPr>
          <a:xfrm>
            <a:off x="8541137" y="830877"/>
            <a:ext cx="3555912" cy="169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dirty="0"/>
              <a:t>In order to use </a:t>
            </a:r>
            <a:r>
              <a:rPr baseline="31999" dirty="0"/>
              <a:t>87</a:t>
            </a:r>
            <a:r>
              <a:rPr dirty="0"/>
              <a:t>Sr as an optical clock, we need an extremely stable 698 nm laser. The coherence time of the laser sets an upper limit to Ramsey interrogation </a:t>
            </a:r>
          </a:p>
        </p:txBody>
      </p:sp>
      <p:pic>
        <p:nvPicPr>
          <p:cNvPr id="14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793" y="2842692"/>
            <a:ext cx="2786917" cy="284628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Current state of the art from Jun  Ye’s group at JILA ~ 30 mHz"/>
          <p:cNvSpPr txBox="1"/>
          <p:nvPr/>
        </p:nvSpPr>
        <p:spPr>
          <a:xfrm>
            <a:off x="9098890" y="5603887"/>
            <a:ext cx="316272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 i="1">
                <a:solidFill>
                  <a:srgbClr val="222222"/>
                </a:solidFill>
                <a:latin typeface="Fira Sans Thin"/>
                <a:ea typeface="Fira Sans Thin"/>
                <a:cs typeface="Fira Sans Thin"/>
                <a:sym typeface="Fira Sans Thin"/>
              </a:defRPr>
            </a:pPr>
            <a:r>
              <a:t>Current state of the art from Jun </a:t>
            </a:r>
            <a:br/>
            <a:r>
              <a:t>Ye’s group at JILA ~ 30 mHz</a:t>
            </a:r>
          </a:p>
        </p:txBody>
      </p:sp>
      <p:sp>
        <p:nvSpPr>
          <p:cNvPr id="145" name="doubly forbidden transition, weakly allowed through nuclear spin in 87Sr"/>
          <p:cNvSpPr txBox="1"/>
          <p:nvPr/>
        </p:nvSpPr>
        <p:spPr>
          <a:xfrm>
            <a:off x="4479431" y="4699479"/>
            <a:ext cx="3555912" cy="90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900">
                <a:solidFill>
                  <a:srgbClr val="00206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t>doubly forbidden transition, weakly allowed through nuclear spin in </a:t>
            </a:r>
            <a:r>
              <a:rPr baseline="31999"/>
              <a:t>87</a:t>
            </a:r>
            <a:r>
              <a:t>Sr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ifferential measu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measurements</a:t>
            </a:r>
          </a:p>
        </p:txBody>
      </p:sp>
      <p:grpSp>
        <p:nvGrpSpPr>
          <p:cNvPr id="152" name="Group"/>
          <p:cNvGrpSpPr/>
          <p:nvPr/>
        </p:nvGrpSpPr>
        <p:grpSpPr>
          <a:xfrm>
            <a:off x="783225" y="1637523"/>
            <a:ext cx="2346186" cy="4365664"/>
            <a:chOff x="0" y="-274277"/>
            <a:chExt cx="2346184" cy="4365662"/>
          </a:xfrm>
        </p:grpSpPr>
        <p:pic>
          <p:nvPicPr>
            <p:cNvPr id="148" name="diff_measure.svg" descr="diff_measure.svg"/>
            <p:cNvPicPr>
              <a:picLocks noChangeAspect="1"/>
            </p:cNvPicPr>
            <p:nvPr/>
          </p:nvPicPr>
          <p:blipFill>
            <a:blip r:embed="rId2"/>
            <a:srcRect l="37222" t="8195" r="36114" b="10641"/>
            <a:stretch>
              <a:fillRect/>
            </a:stretch>
          </p:blipFill>
          <p:spPr>
            <a:xfrm>
              <a:off x="0" y="0"/>
              <a:ext cx="2346185" cy="35007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698 nm clock laser"/>
            <p:cNvSpPr txBox="1"/>
            <p:nvPr/>
          </p:nvSpPr>
          <p:spPr>
            <a:xfrm>
              <a:off x="161886" y="3720545"/>
              <a:ext cx="202255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F0016"/>
                  </a:solidFill>
                </a:defRPr>
              </a:lvl1pPr>
            </a:lstStyle>
            <a:p>
              <a:r>
                <a:t>698 nm clock laser</a:t>
              </a:r>
            </a:p>
          </p:txBody>
        </p:sp>
        <p:sp>
          <p:nvSpPr>
            <p:cNvPr id="150" name="Line"/>
            <p:cNvSpPr/>
            <p:nvPr/>
          </p:nvSpPr>
          <p:spPr>
            <a:xfrm flipV="1">
              <a:off x="1173162" y="3503040"/>
              <a:ext cx="1" cy="250595"/>
            </a:xfrm>
            <a:prstGeom prst="line">
              <a:avLst/>
            </a:prstGeom>
            <a:noFill/>
            <a:ln w="25400" cap="flat">
              <a:solidFill>
                <a:srgbClr val="FF2C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51" name="813 nm lattice"/>
            <p:cNvSpPr txBox="1"/>
            <p:nvPr/>
          </p:nvSpPr>
          <p:spPr>
            <a:xfrm>
              <a:off x="405003" y="-274278"/>
              <a:ext cx="1430422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F019E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813 nm lattice</a:t>
              </a:r>
            </a:p>
          </p:txBody>
        </p:sp>
      </p:grpSp>
      <p:pic>
        <p:nvPicPr>
          <p:cNvPr id="153" name="diff_measure.pdf" descr="diff_measur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726" y="1852488"/>
            <a:ext cx="5303132" cy="409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MLE_sim.pdf" descr="MLE_sim.pdf"/>
          <p:cNvPicPr>
            <a:picLocks noChangeAspect="1"/>
          </p:cNvPicPr>
          <p:nvPr/>
        </p:nvPicPr>
        <p:blipFill>
          <a:blip r:embed="rId4"/>
          <a:srcRect r="66406"/>
          <a:stretch>
            <a:fillRect/>
          </a:stretch>
        </p:blipFill>
        <p:spPr>
          <a:xfrm>
            <a:off x="8441015" y="2241905"/>
            <a:ext cx="3428754" cy="312476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Measurements beyond laser coherence time"/>
          <p:cNvSpPr txBox="1"/>
          <p:nvPr/>
        </p:nvSpPr>
        <p:spPr>
          <a:xfrm>
            <a:off x="9160846" y="5428859"/>
            <a:ext cx="244997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Measurements beyond laser coherence time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ifferential measu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measurements</a:t>
            </a:r>
          </a:p>
        </p:txBody>
      </p:sp>
      <p:pic>
        <p:nvPicPr>
          <p:cNvPr id="158" name="ellipse.gif" descr="ellipse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53" y="1578525"/>
            <a:ext cx="4700423" cy="462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twoSitePoints.gif" descr="twoSitePoint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96527" y="452672"/>
            <a:ext cx="3647343" cy="2553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ines.gif" descr="sines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56" y="3495880"/>
            <a:ext cx="3462384" cy="2370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BC28-3213-687E-A771-CA355D52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 Detection</a:t>
            </a:r>
          </a:p>
        </p:txBody>
      </p:sp>
      <p:pic>
        <p:nvPicPr>
          <p:cNvPr id="14" name="Picture 13" descr="A diagram of a satellite&#10;&#10;AI-generated content may be incorrect.">
            <a:extLst>
              <a:ext uri="{FF2B5EF4-FFF2-40B4-BE49-F238E27FC236}">
                <a16:creationId xmlns:a16="http://schemas.microsoft.com/office/drawing/2014/main" id="{0BB23B38-AC0F-8913-CB9B-43CFF621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88" y="1915230"/>
            <a:ext cx="9478989" cy="37063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011408-E8C9-7678-3D94-31BB4D758513}"/>
              </a:ext>
            </a:extLst>
          </p:cNvPr>
          <p:cNvSpPr txBox="1"/>
          <p:nvPr/>
        </p:nvSpPr>
        <p:spPr>
          <a:xfrm>
            <a:off x="8657228" y="5846163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Fira Sans Thin" panose="020B0303050000020004" pitchFamily="34" charset="0"/>
              </a:rPr>
              <a:t>Kolkowitz</a:t>
            </a:r>
            <a:r>
              <a:rPr lang="en-US" i="1" dirty="0">
                <a:latin typeface="Fira Sans Thin" panose="020B0303050000020004" pitchFamily="34" charset="0"/>
              </a:rPr>
              <a:t> et. al. PRD 2016</a:t>
            </a:r>
          </a:p>
        </p:txBody>
      </p:sp>
    </p:spTree>
    <p:extLst>
      <p:ext uri="{BB962C8B-B14F-4D97-AF65-F5344CB8AC3E}">
        <p14:creationId xmlns:p14="http://schemas.microsoft.com/office/powerpoint/2010/main" val="1943695327"/>
      </p:ext>
    </p:extLst>
  </p:cSld>
  <p:clrMapOvr>
    <a:masterClrMapping/>
  </p:clrMapOvr>
</p:sld>
</file>

<file path=ppt/theme/theme1.xml><?xml version="1.0" encoding="utf-8"?>
<a:theme xmlns:a="http://schemas.openxmlformats.org/drawingml/2006/main" name="ucb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b" id="{F8FE8C08-37CA-FB40-88BD-F097E2CECE4B}" vid="{627A44A1-2A25-B94C-B1FD-BBD4454793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ucb</Template>
  <TotalTime>488</TotalTime>
  <Words>541</Words>
  <Application>Microsoft Macintosh PowerPoint</Application>
  <PresentationFormat>Widescreen</PresentationFormat>
  <Paragraphs>112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 Math</vt:lpstr>
      <vt:lpstr>Fira Sans</vt:lpstr>
      <vt:lpstr>Fira Sans Light</vt:lpstr>
      <vt:lpstr>Fira Sans Medium</vt:lpstr>
      <vt:lpstr>Fira Sans Thin</vt:lpstr>
      <vt:lpstr>Gill Sans</vt:lpstr>
      <vt:lpstr>ucb</vt:lpstr>
      <vt:lpstr>Clock Based Gravitational Wave Detection</vt:lpstr>
      <vt:lpstr>Atomic clocks</vt:lpstr>
      <vt:lpstr>Ramsey interferometry</vt:lpstr>
      <vt:lpstr>Typical clock operation</vt:lpstr>
      <vt:lpstr>Differential clock comparisons with 87Sr</vt:lpstr>
      <vt:lpstr>Sr term diagram</vt:lpstr>
      <vt:lpstr>Differential measurements</vt:lpstr>
      <vt:lpstr>Differential measurements</vt:lpstr>
      <vt:lpstr>GW Detection</vt:lpstr>
      <vt:lpstr>Doppler Tracking</vt:lpstr>
      <vt:lpstr>Signal strength</vt:lpstr>
      <vt:lpstr>Detector Noise Sources</vt:lpstr>
      <vt:lpstr>Frequency Estimation</vt:lpstr>
      <vt:lpstr>Phase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Phase Estimation</vt:lpstr>
      <vt:lpstr>PowerPoint Presentation</vt:lpstr>
      <vt:lpstr>Estimated error smaller than true error at low averaging times (probably because of laser noise)</vt:lpstr>
      <vt:lpstr>Measurement offset largely inconsequential </vt:lpstr>
      <vt:lpstr>Geometry</vt:lpstr>
      <vt:lpstr>Antenna Patterns</vt:lpstr>
      <vt:lpstr>First Attempts at Localization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next?</vt:lpstr>
      <vt:lpstr>More open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Dhruva Ganapathy</dc:creator>
  <cp:lastModifiedBy>Dhruva Ganapathy</cp:lastModifiedBy>
  <cp:revision>7</cp:revision>
  <dcterms:created xsi:type="dcterms:W3CDTF">2025-09-29T18:51:13Z</dcterms:created>
  <dcterms:modified xsi:type="dcterms:W3CDTF">2025-10-03T23:49:44Z</dcterms:modified>
</cp:coreProperties>
</file>